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6"/>
  </p:notesMasterIdLst>
  <p:sldIdLst>
    <p:sldId id="257" r:id="rId2"/>
    <p:sldId id="260" r:id="rId3"/>
    <p:sldId id="263" r:id="rId4"/>
    <p:sldId id="272" r:id="rId5"/>
    <p:sldId id="335" r:id="rId6"/>
    <p:sldId id="264" r:id="rId7"/>
    <p:sldId id="273" r:id="rId8"/>
    <p:sldId id="277" r:id="rId9"/>
    <p:sldId id="278" r:id="rId10"/>
    <p:sldId id="265" r:id="rId11"/>
    <p:sldId id="266" r:id="rId12"/>
    <p:sldId id="281" r:id="rId13"/>
    <p:sldId id="282" r:id="rId14"/>
    <p:sldId id="279" r:id="rId15"/>
    <p:sldId id="283" r:id="rId16"/>
    <p:sldId id="280" r:id="rId17"/>
    <p:sldId id="267" r:id="rId18"/>
    <p:sldId id="337" r:id="rId19"/>
    <p:sldId id="317" r:id="rId20"/>
    <p:sldId id="319" r:id="rId21"/>
    <p:sldId id="318" r:id="rId22"/>
    <p:sldId id="316" r:id="rId23"/>
    <p:sldId id="274" r:id="rId24"/>
    <p:sldId id="322" r:id="rId25"/>
    <p:sldId id="321" r:id="rId26"/>
    <p:sldId id="323" r:id="rId27"/>
    <p:sldId id="275" r:id="rId28"/>
    <p:sldId id="286" r:id="rId29"/>
    <p:sldId id="284" r:id="rId30"/>
    <p:sldId id="285" r:id="rId31"/>
    <p:sldId id="287" r:id="rId32"/>
    <p:sldId id="276" r:id="rId33"/>
    <p:sldId id="314" r:id="rId34"/>
    <p:sldId id="324" r:id="rId35"/>
    <p:sldId id="325" r:id="rId36"/>
    <p:sldId id="326" r:id="rId37"/>
    <p:sldId id="327" r:id="rId38"/>
    <p:sldId id="328" r:id="rId39"/>
    <p:sldId id="315" r:id="rId40"/>
    <p:sldId id="329" r:id="rId41"/>
    <p:sldId id="330" r:id="rId42"/>
    <p:sldId id="331" r:id="rId43"/>
    <p:sldId id="332" r:id="rId44"/>
    <p:sldId id="333" r:id="rId45"/>
    <p:sldId id="334" r:id="rId46"/>
    <p:sldId id="290" r:id="rId47"/>
    <p:sldId id="289" r:id="rId48"/>
    <p:sldId id="268" r:id="rId49"/>
    <p:sldId id="269" r:id="rId50"/>
    <p:sldId id="296" r:id="rId51"/>
    <p:sldId id="297" r:id="rId52"/>
    <p:sldId id="298" r:id="rId53"/>
    <p:sldId id="299" r:id="rId54"/>
    <p:sldId id="336" r:id="rId55"/>
    <p:sldId id="305" r:id="rId56"/>
    <p:sldId id="306" r:id="rId57"/>
    <p:sldId id="309" r:id="rId58"/>
    <p:sldId id="310" r:id="rId59"/>
    <p:sldId id="311" r:id="rId60"/>
    <p:sldId id="312" r:id="rId61"/>
    <p:sldId id="313" r:id="rId62"/>
    <p:sldId id="270" r:id="rId63"/>
    <p:sldId id="271" r:id="rId64"/>
    <p:sldId id="338" r:id="rId6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D6"/>
    <a:srgbClr val="199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41" autoAdjust="0"/>
  </p:normalViewPr>
  <p:slideViewPr>
    <p:cSldViewPr snapToGrid="0">
      <p:cViewPr varScale="1">
        <p:scale>
          <a:sx n="56" d="100"/>
          <a:sy n="56" d="100"/>
        </p:scale>
        <p:origin x="10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36A96E-B8B7-455D-B9BB-6D86466A5FD0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073775-707E-4EB3-ADDC-4644415E7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39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8638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68BE3E-8739-5F06-80AE-90C9C20BDD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DD710E0-E9D1-4B77-5EAD-DCD47FC53A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9BC1470-E424-5016-2C1B-8A7412924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9D14FE-210B-540E-2BCB-FCFC8F49EB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507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734AE-53E4-A1C2-21D3-E0ECABEBA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06F590B-27E0-F955-F671-51DE3F81C9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8226D02-BF2D-1B37-BBAE-368AA9263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4E35EE-643E-1755-0154-56360CBC82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384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22A9C5-F7B0-7B39-F153-2186438D9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C8AAA82-4510-0F81-3A43-A7B62E91E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219C93-022D-78CA-1899-662DFE611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BFC750-1690-1113-4DE6-3CF0E2211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3097A5-899D-8F48-FCBE-2412BADB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144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553FE-78B0-58A7-9A23-FC1479872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78A6D2-BC10-7467-4A04-4CF2A66EA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D70E08-7703-B7B1-367D-A362BFE32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8FFDF0-3F0F-55DB-5536-9DAA9A9A9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8C355D-CBDF-8F55-6B31-016B25A0E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200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2939D27-EACB-92D9-1108-16D4DD4D11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80A02C4-F914-48AC-7BAE-AEB0A7DA2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830102-BA63-9E4F-29AB-3A307D76E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475EF6-8CD0-2305-D862-F50347D95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C0E039-C315-C9A0-1AA8-C4D3CF5C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063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B0E85-6A50-61D9-B870-2667514DB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E1D1AF-BBE1-6BA4-0D74-2481A1746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0A7641-BF3A-6E63-5057-279CC58C9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448D70-7482-7E50-1814-1E4C27164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1BDB88-8F67-C7A5-56A6-0A5167D01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015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E7B354-4F02-4FCF-40F6-73C436BC7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6B3279-7CFF-11A6-F6BB-481ACEB09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36D0DD-0E1D-8C5A-5FDA-5BEDFDDB8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A3A98-3FB9-7B2B-0A9D-8358E4BE5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5EB61B-0BF8-F792-884D-1463A8652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150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A20AD6-70DE-6492-ADF9-6B0DCDF0E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F69165-C1BE-20E8-EE62-F69B541958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517440-4039-944A-018D-E8BDB8FBD5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0981F5-D533-6741-7D0D-1088979BC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776C64-3C24-1ABC-C370-ACD824032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77D70E-D1AF-9BE5-3F57-2B8CA39EC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787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8E7629-CAB7-46BC-770B-020F527CE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8E7BA5-538E-511F-0860-A65395CE6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6CF5D1-FE76-1971-DD27-E63550FFA7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133061-6F3F-C9A8-F678-3DE66C987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9737EF8-24BB-F71E-9433-B0CA8D703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6072151-4894-2667-EBDB-4F2D0A8E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758303-D438-CB3B-D4BE-6B779FBB5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68C50F-13C7-107D-55B7-80A11CD5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995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A65688-9D0F-CB2E-43AE-FA79796C6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CDE2AE-5642-0A23-681B-DA862BC9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8225CF-FC2F-8118-241B-E703B5760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288F00-D788-95AA-3847-D70CB2959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015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C76A75E-71B4-873A-CCCE-8F38CC5D1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F09B2C-F905-9BEA-9E22-792B37762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49081A-6E27-55EE-A855-944A2DC85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432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3F4643-E666-D09D-1F3C-EC38BED0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73CFE5-A15A-9948-D773-0BFFFB805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99DAFF-A67A-32FA-0C10-3B2BB715C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87900E-C998-1B41-B374-822FA53A5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EEA810-3A5E-FBF3-6882-4BAB732C3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2FAC6F-D26E-7E31-ABFE-4EBEA970B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80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E8617-4F06-8DCC-C204-ABECD09D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ECDF41F-99B8-BE9F-BCC8-CE4809F424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D3EB5F-64E7-F0D0-FEAC-EB17D9E1CC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66F7E5-78C1-B69E-6BD4-722ED846B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0D773-2BB4-015A-BF1E-6F59C148D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46F598-4F60-DE01-C85D-669C5675F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321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F224FF9-3767-170E-A25C-6848DAB97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B4C01E-B984-A99B-4265-D6B40FC5D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18A95A-27C7-5906-7C5F-ED22A3D853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5CF166-E320-3162-C7F9-49D54650E9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277A1-389B-3C65-E054-80CC2911F4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70CAE-988A-477B-8F84-926DEA50C7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826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mailto:git@github.com:zooey-song/haesinAIS2.git" TargetMode="External"/><Relationship Id="rId2" Type="http://schemas.openxmlformats.org/officeDocument/2006/relationships/hyperlink" Target="https://github.com/zladmsg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inwook525/AIproject" TargetMode="Externa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53FAB3-D699-446C-B82C-6D12D9761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8929"/>
            <a:ext cx="10515600" cy="5528034"/>
          </a:xfrm>
        </p:spPr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항해 선박 </a:t>
            </a:r>
            <a:r>
              <a:rPr lang="en-US" altLang="ko-KR" sz="40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AIS </a:t>
            </a:r>
            <a:r>
              <a:rPr lang="ko-KR" altLang="en-US" sz="40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항로 예측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및 </a:t>
            </a:r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</a:t>
            </a:r>
            <a:r>
              <a:rPr lang="ko-KR" altLang="en-US" sz="40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소실 진단 분석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웹 서비스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14BF6C7-E051-71F0-1028-DA7E9F86D416}"/>
              </a:ext>
            </a:extLst>
          </p:cNvPr>
          <p:cNvCxnSpPr>
            <a:cxnSpLocks/>
          </p:cNvCxnSpPr>
          <p:nvPr/>
        </p:nvCxnSpPr>
        <p:spPr>
          <a:xfrm>
            <a:off x="838200" y="3332296"/>
            <a:ext cx="103902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CD14081-2E05-ECAD-FE16-C5CF2C26C50C}"/>
              </a:ext>
            </a:extLst>
          </p:cNvPr>
          <p:cNvSpPr txBox="1"/>
          <p:nvPr/>
        </p:nvSpPr>
        <p:spPr>
          <a:xfrm>
            <a:off x="3942736" y="4060724"/>
            <a:ext cx="68530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latin typeface="+mn-ea"/>
                <a:cs typeface="함초롬돋움" panose="020B0604000101010101" pitchFamily="50" charset="-127"/>
              </a:rPr>
              <a:t>팀명</a:t>
            </a:r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 </a:t>
            </a:r>
            <a:r>
              <a:rPr lang="en-US" altLang="ko-KR" sz="2400" dirty="0">
                <a:latin typeface="+mn-ea"/>
                <a:cs typeface="함초롬돋움" panose="020B0604000101010101" pitchFamily="50" charset="-127"/>
              </a:rPr>
              <a:t>: </a:t>
            </a:r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해신</a:t>
            </a:r>
            <a:endParaRPr lang="en-US" altLang="ko-KR" sz="2400" dirty="0">
              <a:latin typeface="+mn-ea"/>
              <a:cs typeface="함초롬돋움" panose="020B0604000101010101" pitchFamily="50" charset="-127"/>
            </a:endParaRPr>
          </a:p>
          <a:p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팀원 </a:t>
            </a:r>
            <a:r>
              <a:rPr lang="en-US" altLang="ko-KR" sz="2400" dirty="0">
                <a:latin typeface="+mn-ea"/>
                <a:cs typeface="함초롬돋움" panose="020B0604000101010101" pitchFamily="50" charset="-127"/>
              </a:rPr>
              <a:t>: </a:t>
            </a:r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김은희 </a:t>
            </a:r>
            <a:r>
              <a:rPr lang="ko-KR" altLang="en-US" sz="2400" dirty="0" err="1">
                <a:latin typeface="+mn-ea"/>
                <a:cs typeface="함초롬돋움" panose="020B0604000101010101" pitchFamily="50" charset="-127"/>
              </a:rPr>
              <a:t>송소정</a:t>
            </a:r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 정진욱</a:t>
            </a:r>
            <a:endParaRPr lang="en-US" altLang="ko-KR" sz="2400" dirty="0">
              <a:latin typeface="+mn-ea"/>
              <a:cs typeface="함초롬돋움" panose="020B0604000101010101" pitchFamily="50" charset="-127"/>
            </a:endParaRPr>
          </a:p>
          <a:p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일자</a:t>
            </a:r>
            <a:r>
              <a:rPr lang="en-US" altLang="ko-KR" sz="2400" dirty="0">
                <a:latin typeface="+mn-ea"/>
                <a:cs typeface="함초롬돋움" panose="020B0604000101010101" pitchFamily="50" charset="-127"/>
              </a:rPr>
              <a:t>: 2025.02.19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0518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38FE8-AA19-E132-55BB-430D68FB3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B50A3A-8584-12D2-FF10-96FBAEC5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3.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요구사항 수집 및 분석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EB1928-4F88-2D37-1E0D-9AD586C0F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3.2 </a:t>
            </a:r>
            <a:r>
              <a:rPr lang="ko-KR" altLang="en-US" dirty="0"/>
              <a:t>데이터 분석 요구사항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〮 ㈜</a:t>
            </a:r>
            <a:r>
              <a:rPr lang="ko-KR" altLang="en-US" dirty="0"/>
              <a:t>지씨의 요구사항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-AIS</a:t>
            </a:r>
            <a:r>
              <a:rPr lang="ko-KR" altLang="en-US" dirty="0"/>
              <a:t>데이터와 해양기상 데이터를 학습하여</a:t>
            </a:r>
            <a:r>
              <a:rPr lang="en-US" altLang="ko-KR" dirty="0"/>
              <a:t>, 5</a:t>
            </a:r>
            <a:r>
              <a:rPr lang="ko-KR" altLang="en-US" dirty="0"/>
              <a:t>분 이상 신호가 소실된 선박에 대해 위치</a:t>
            </a:r>
            <a:r>
              <a:rPr lang="en-US" altLang="ko-KR" dirty="0"/>
              <a:t>(</a:t>
            </a:r>
            <a:r>
              <a:rPr lang="ko-KR" altLang="en-US" dirty="0"/>
              <a:t>위도</a:t>
            </a:r>
            <a:r>
              <a:rPr lang="en-US" altLang="ko-KR" dirty="0"/>
              <a:t>, </a:t>
            </a:r>
            <a:r>
              <a:rPr lang="ko-KR" altLang="en-US" dirty="0"/>
              <a:t>경도</a:t>
            </a:r>
            <a:r>
              <a:rPr lang="en-US" altLang="ko-KR" dirty="0"/>
              <a:t>)</a:t>
            </a:r>
            <a:r>
              <a:rPr lang="ko-KR" altLang="en-US" dirty="0"/>
              <a:t>를 예측하여 표시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〮 </a:t>
            </a:r>
            <a:r>
              <a:rPr lang="ko-KR" altLang="en-US" dirty="0"/>
              <a:t>자체적으로 추가한 사항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신호가 소실된 선박의 </a:t>
            </a:r>
            <a:r>
              <a:rPr lang="en-US" altLang="ko-KR" dirty="0"/>
              <a:t>5</a:t>
            </a:r>
            <a:r>
              <a:rPr lang="ko-KR" altLang="en-US" dirty="0"/>
              <a:t>분 후</a:t>
            </a:r>
            <a:r>
              <a:rPr lang="en-US" altLang="ko-KR" dirty="0"/>
              <a:t>, 10</a:t>
            </a:r>
            <a:r>
              <a:rPr lang="ko-KR" altLang="en-US" dirty="0"/>
              <a:t>분 후</a:t>
            </a:r>
            <a:r>
              <a:rPr lang="en-US" altLang="ko-KR" dirty="0"/>
              <a:t>, 30</a:t>
            </a:r>
            <a:r>
              <a:rPr lang="ko-KR" altLang="en-US" dirty="0"/>
              <a:t>분 후의 좌표를 예측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1A4A7FD-89EF-A754-CF9A-26EACA712846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847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4.1 </a:t>
            </a:r>
            <a:r>
              <a:rPr lang="ko-KR" altLang="en-US" dirty="0"/>
              <a:t>수집된 소스 데이터세트 현황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ko-KR" altLang="en-US" dirty="0"/>
              <a:t>〮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데이터는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2025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년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월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20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일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10:00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시부터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21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일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13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시까지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약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27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시간동안 수집한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2495</a:t>
            </a:r>
            <a:r>
              <a:rPr lang="ko-KR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대의 선박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1938304</a:t>
            </a:r>
            <a:r>
              <a:rPr lang="ko-KR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건의</a:t>
            </a:r>
            <a:r>
              <a:rPr lang="en-US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AIS </a:t>
            </a:r>
            <a:r>
              <a:rPr lang="ko-KR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 동일한 시간의 </a:t>
            </a:r>
            <a:r>
              <a:rPr lang="ko-KR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해양기상데이터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이용하였음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〮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AIS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데이터는 ㈜지씨로부터 제공받았으며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비공개 데이터임</a:t>
            </a:r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5968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105"/>
            <a:ext cx="10515600" cy="46128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4.1 </a:t>
            </a:r>
            <a:r>
              <a:rPr lang="ko-KR" altLang="en-US" dirty="0"/>
              <a:t>수집된 소스 데이터세트 현황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43224C6C-1A35-4B57-8BC3-083934CD74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97108" y="2021542"/>
            <a:ext cx="6416466" cy="461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007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105"/>
            <a:ext cx="10515600" cy="46128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4.1 </a:t>
            </a:r>
            <a:r>
              <a:rPr lang="ko-KR" altLang="en-US" dirty="0"/>
              <a:t>수집된 소스 데이터세트 현황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AF19331B-7AE6-4DBC-BD02-7A329E95E2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72582" y="2144921"/>
            <a:ext cx="5953860" cy="3959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045C48-5716-4457-A37D-A7A0D2938B3E}"/>
              </a:ext>
            </a:extLst>
          </p:cNvPr>
          <p:cNvSpPr txBox="1"/>
          <p:nvPr/>
        </p:nvSpPr>
        <p:spPr>
          <a:xfrm>
            <a:off x="7259053" y="2144921"/>
            <a:ext cx="36335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1800" b="1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해양기상 데이터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는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2025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년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1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월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20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일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10:00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시부터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21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일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13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시까지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국립해양측위정보원의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부산항유도등부표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랜비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에서 수집한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10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분간격의 데이터를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API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이용하여 수집하였음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 데이터는 공개 데이터임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2325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ko-KR" dirty="0"/>
              <a:t>4.2 </a:t>
            </a: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en-US" altLang="ko-KR" dirty="0"/>
              <a:t>, </a:t>
            </a:r>
            <a:r>
              <a:rPr lang="ko-KR" altLang="en-US" dirty="0"/>
              <a:t>변환</a:t>
            </a:r>
            <a:r>
              <a:rPr lang="en-US" altLang="ko-KR" dirty="0"/>
              <a:t>, </a:t>
            </a:r>
            <a:r>
              <a:rPr lang="ko-KR" altLang="en-US" dirty="0"/>
              <a:t>특성공학</a:t>
            </a:r>
            <a:endParaRPr lang="en-US" altLang="ko-KR" dirty="0"/>
          </a:p>
          <a:p>
            <a:endParaRPr lang="ko-KR" altLang="ko-KR" dirty="0">
              <a:effectLst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두 데이터셋을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created_at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datetime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이용하여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가까운 시간대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(5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분 기준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병합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신호는 들어왔으나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내용이 모두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null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인 데이터는 삭제</a:t>
            </a: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Harversin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공식을 이용하여 물리적으로 불가능한 거리차이의 좌표 데이터는 이상치로 간주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삭제 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Ex)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첫 신호가 부산 앞바다에 있었으나 그 다음 신호에서는 포항 앞바다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다음 신호에서는 다시 부산 앞바다 등 시속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750km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움직여야 가능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이외 데이터에서 </a:t>
            </a:r>
            <a:r>
              <a:rPr lang="ko-KR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결측치를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채우기 위해 선형 </a:t>
            </a:r>
            <a:r>
              <a:rPr lang="ko-KR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보간법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(linear interpolation)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사용하였으며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양방향으로 적용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 변수들의 범위가 다르기에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스케일링 작업 실시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음수 값이 있는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turn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경우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RobustScaler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적용 하였으며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외의 변수는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MinmaxSclaer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적용함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초기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경도와 위도에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StandardScaler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적용했지만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값이 너무 극단적으로 변하는 문제가 생김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이후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MinMaxScaler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사용했으나 이 또한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값의 변동성이 커서 추가적으로 로그 스케일링을 적용하였음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517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altLang="ko-KR" sz="6200" dirty="0"/>
              <a:t>4.2 </a:t>
            </a:r>
            <a:r>
              <a:rPr lang="ko-KR" altLang="en-US" sz="6200" dirty="0"/>
              <a:t>데이터 </a:t>
            </a:r>
            <a:r>
              <a:rPr lang="ko-KR" altLang="en-US" sz="6200" dirty="0" err="1"/>
              <a:t>전처리</a:t>
            </a:r>
            <a:r>
              <a:rPr lang="en-US" altLang="ko-KR" sz="6200" dirty="0"/>
              <a:t>, </a:t>
            </a:r>
            <a:r>
              <a:rPr lang="ko-KR" altLang="en-US" sz="6200" dirty="0"/>
              <a:t>변환</a:t>
            </a:r>
            <a:r>
              <a:rPr lang="en-US" altLang="ko-KR" sz="6200" dirty="0"/>
              <a:t>, </a:t>
            </a:r>
            <a:r>
              <a:rPr lang="ko-KR" altLang="en-US" sz="6200" dirty="0"/>
              <a:t>특성공학</a:t>
            </a:r>
            <a:endParaRPr lang="en-US" altLang="ko-KR" sz="6200" dirty="0"/>
          </a:p>
          <a:p>
            <a:endParaRPr lang="ko-KR" altLang="ko-KR" dirty="0">
              <a:effectLst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특성공학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관련성이 떨어지는 변수는 제거하고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기존 변수들을 더욱 활용하기 위해 특성공학을 이용하여 새로운 변수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(feature)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생성하였음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4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1)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가속도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(Acceleration):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이전 속도와 현재 속도의 차이를 시간차이로 나눈 값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  <a:endParaRPr lang="ko-KR" altLang="ko-KR" sz="4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2)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회전율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(Heading Change Rate):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이전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heading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값과 현재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heading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값의 차이를 계산하여 각도 변화량을 확인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4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3)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이동거리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(Distance)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이전 위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 값과 현재 위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 간의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Haversine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거리를 계산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4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4)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이동 평균 및 위치 변화량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Avg_speed_Nsteps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:n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스텝마다의 평균 속도를 계산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4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Avg_heading_Nsteps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n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스텝마다의 평균 </a:t>
            </a:r>
            <a:r>
              <a:rPr lang="ko-KR" altLang="ko-KR" sz="4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방향를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계산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4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Position_Change_Nstep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n </a:t>
            </a:r>
            <a:r>
              <a:rPr lang="ko-KR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스텝마다 선박이 이동한 거리를 계산</a:t>
            </a: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4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730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4.3 </a:t>
            </a:r>
            <a:r>
              <a:rPr lang="ko-KR" altLang="en-US" dirty="0"/>
              <a:t>데이터 시각화 및 탐색적 분석 내용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358A8FB-D457-449B-9499-B22C6939A00C}"/>
              </a:ext>
            </a:extLst>
          </p:cNvPr>
          <p:cNvSpPr txBox="1"/>
          <p:nvPr/>
        </p:nvSpPr>
        <p:spPr>
          <a:xfrm>
            <a:off x="5865962" y="2520765"/>
            <a:ext cx="5158596" cy="4023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사용된 데이터 크기</a:t>
            </a:r>
            <a:endParaRPr lang="en-US" altLang="ko-KR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 algn="just" latinLnBrk="1">
              <a:lnSpc>
                <a:spcPct val="107000"/>
              </a:lnSpc>
              <a:spcAft>
                <a:spcPts val="800"/>
              </a:spcAft>
              <a:tabLst>
                <a:tab pos="914400" algn="l"/>
              </a:tabLs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-1938304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건 중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1662591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건 사용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약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85.78%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사용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선박 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약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1200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대</a:t>
            </a: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tabLst>
                <a:tab pos="914400" algn="l"/>
              </a:tabLst>
            </a:pP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•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중 신호 소실 데이터 수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tabLst>
                <a:tab pos="914400" algn="l"/>
              </a:tabLs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-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약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14,300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건</a:t>
            </a: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altLang="ko-KR" sz="9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ko-KR" altLang="en-US" sz="1400" dirty="0"/>
              <a:t>신호 소실 </a:t>
            </a:r>
            <a:r>
              <a:rPr lang="en-US" altLang="ko-KR" sz="1400" dirty="0"/>
              <a:t>5</a:t>
            </a:r>
            <a:r>
              <a:rPr lang="ko-KR" altLang="en-US" sz="1400" dirty="0"/>
              <a:t>분 이상 </a:t>
            </a:r>
            <a:r>
              <a:rPr lang="en-US" altLang="ko-KR" sz="1400" dirty="0"/>
              <a:t>10</a:t>
            </a:r>
            <a:r>
              <a:rPr lang="ko-KR" altLang="en-US" sz="1400" dirty="0"/>
              <a:t>분 미만</a:t>
            </a:r>
            <a:r>
              <a:rPr lang="en-US" altLang="ko-KR" sz="1400" dirty="0"/>
              <a:t>: 8608 </a:t>
            </a:r>
            <a:r>
              <a:rPr lang="ko-KR" altLang="en-US" sz="1400" dirty="0"/>
              <a:t>개 </a:t>
            </a:r>
            <a:endParaRPr lang="en-US" altLang="ko-KR" sz="1400" dirty="0"/>
          </a:p>
          <a:p>
            <a:pPr marL="457200" lvl="1" indent="0">
              <a:buNone/>
            </a:pPr>
            <a:r>
              <a:rPr lang="ko-KR" altLang="en-US" sz="1400" dirty="0"/>
              <a:t>신호 소실 </a:t>
            </a:r>
            <a:r>
              <a:rPr lang="en-US" altLang="ko-KR" sz="1400" dirty="0"/>
              <a:t>10</a:t>
            </a:r>
            <a:r>
              <a:rPr lang="ko-KR" altLang="en-US" sz="1400" dirty="0"/>
              <a:t>분 이상 </a:t>
            </a:r>
            <a:r>
              <a:rPr lang="en-US" altLang="ko-KR" sz="1400" dirty="0"/>
              <a:t>30</a:t>
            </a:r>
            <a:r>
              <a:rPr lang="ko-KR" altLang="en-US" sz="1400" dirty="0"/>
              <a:t>분 미만</a:t>
            </a:r>
            <a:r>
              <a:rPr lang="en-US" altLang="ko-KR" sz="1400" dirty="0"/>
              <a:t>:2770 </a:t>
            </a:r>
            <a:r>
              <a:rPr lang="ko-KR" altLang="en-US" sz="1400" dirty="0"/>
              <a:t>개 </a:t>
            </a:r>
            <a:endParaRPr lang="en-US" altLang="ko-KR" sz="1400" dirty="0"/>
          </a:p>
          <a:p>
            <a:pPr marL="457200" lvl="1" indent="0">
              <a:buNone/>
            </a:pPr>
            <a:r>
              <a:rPr lang="ko-KR" altLang="en-US" sz="1400" dirty="0"/>
              <a:t>신호 소실 </a:t>
            </a:r>
            <a:r>
              <a:rPr lang="en-US" altLang="ko-KR" sz="1400" dirty="0"/>
              <a:t>30</a:t>
            </a:r>
            <a:r>
              <a:rPr lang="ko-KR" altLang="en-US" sz="1400" dirty="0"/>
              <a:t>분 이상 </a:t>
            </a:r>
            <a:r>
              <a:rPr lang="en-US" altLang="ko-KR" sz="1400" dirty="0"/>
              <a:t>60</a:t>
            </a:r>
            <a:r>
              <a:rPr lang="ko-KR" altLang="en-US" sz="1400" dirty="0"/>
              <a:t>분 미만</a:t>
            </a:r>
            <a:r>
              <a:rPr lang="en-US" altLang="ko-KR" sz="1400" dirty="0"/>
              <a:t>: 983 </a:t>
            </a:r>
            <a:r>
              <a:rPr lang="ko-KR" altLang="en-US" sz="1400" dirty="0"/>
              <a:t>개 </a:t>
            </a:r>
            <a:endParaRPr lang="en-US" altLang="ko-KR" sz="1400" dirty="0"/>
          </a:p>
          <a:p>
            <a:pPr marL="457200" lvl="1" indent="0">
              <a:buNone/>
            </a:pPr>
            <a:r>
              <a:rPr lang="ko-KR" altLang="en-US" sz="1400" dirty="0"/>
              <a:t>신호 소실 </a:t>
            </a:r>
            <a:r>
              <a:rPr lang="en-US" altLang="ko-KR" sz="1400" dirty="0"/>
              <a:t>60</a:t>
            </a:r>
            <a:r>
              <a:rPr lang="ko-KR" altLang="en-US" sz="1400" dirty="0" err="1"/>
              <a:t>분이상</a:t>
            </a:r>
            <a:r>
              <a:rPr lang="en-US" altLang="ko-KR" sz="1400" dirty="0"/>
              <a:t>: 1983 </a:t>
            </a:r>
            <a:r>
              <a:rPr lang="ko-KR" altLang="en-US" sz="1400" dirty="0"/>
              <a:t>개</a:t>
            </a:r>
            <a:endParaRPr lang="en-US" altLang="ko-KR" sz="1400" dirty="0"/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ko-KR" altLang="ko-KR" sz="9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6EF792-0604-4803-B5E0-C40FD7A8CEC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0" y="2506662"/>
            <a:ext cx="548034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116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3F620-296C-32D4-2BDE-CE377AF1D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4B393-9F20-2599-0F1A-F4D62C38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87CECC-FB3A-D427-39D7-1D10BCFD2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5.1 </a:t>
            </a:r>
            <a:r>
              <a:rPr lang="ko-KR" altLang="en-US" dirty="0"/>
              <a:t>기술 스택 및 개발 환경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5.1.1 </a:t>
            </a:r>
            <a:r>
              <a:rPr lang="ko-KR" altLang="en-US" dirty="0"/>
              <a:t>사용된 개발도구</a:t>
            </a:r>
            <a:r>
              <a:rPr lang="en-US" altLang="ko-KR" dirty="0"/>
              <a:t>, </a:t>
            </a:r>
            <a:r>
              <a:rPr lang="ko-KR" altLang="en-US" dirty="0"/>
              <a:t>프레임워크</a:t>
            </a:r>
            <a:r>
              <a:rPr lang="en-US" altLang="ko-KR" dirty="0"/>
              <a:t>, </a:t>
            </a:r>
            <a:r>
              <a:rPr lang="ko-KR" altLang="en-US" dirty="0"/>
              <a:t>라이브러리</a:t>
            </a:r>
            <a:r>
              <a:rPr lang="en-US" altLang="ko-KR" dirty="0"/>
              <a:t>, </a:t>
            </a:r>
            <a:r>
              <a:rPr lang="ko-KR" altLang="en-US" dirty="0"/>
              <a:t>프로그래밍언어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sz="2400" dirty="0"/>
              <a:t>• </a:t>
            </a:r>
            <a:r>
              <a:rPr lang="ko-KR" altLang="en-US" sz="2400" dirty="0" err="1"/>
              <a:t>백엔드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/>
              <a:t>1. </a:t>
            </a:r>
            <a:r>
              <a:rPr lang="ko-KR" altLang="en-US" sz="2400" dirty="0"/>
              <a:t>프로그래밍 언어</a:t>
            </a: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/>
              <a:t>-Java</a:t>
            </a:r>
            <a:r>
              <a:rPr lang="ko-KR" altLang="en-US" sz="2400" dirty="0"/>
              <a:t>로 작성함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6A926C-4690-BC38-B4A2-E160F655189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631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3F620-296C-32D4-2BDE-CE377AF1D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4B393-9F20-2599-0F1A-F4D62C38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87CECC-FB3A-D427-39D7-1D10BCFD2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ko-KR" dirty="0"/>
              <a:t>5.1 </a:t>
            </a:r>
            <a:r>
              <a:rPr lang="ko-KR" altLang="en-US" dirty="0"/>
              <a:t>기술 스택 및 개발 환경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5.1.1 </a:t>
            </a:r>
            <a:r>
              <a:rPr lang="ko-KR" altLang="en-US" dirty="0"/>
              <a:t>사용된 개발도구</a:t>
            </a:r>
            <a:r>
              <a:rPr lang="en-US" altLang="ko-KR" dirty="0"/>
              <a:t>, </a:t>
            </a:r>
            <a:r>
              <a:rPr lang="ko-KR" altLang="en-US" dirty="0"/>
              <a:t>프레임워크</a:t>
            </a:r>
            <a:r>
              <a:rPr lang="en-US" altLang="ko-KR" dirty="0"/>
              <a:t>, </a:t>
            </a:r>
            <a:r>
              <a:rPr lang="ko-KR" altLang="en-US" dirty="0"/>
              <a:t>라이브러리</a:t>
            </a:r>
            <a:r>
              <a:rPr lang="en-US" altLang="ko-KR" dirty="0"/>
              <a:t>, </a:t>
            </a:r>
            <a:r>
              <a:rPr lang="ko-KR" altLang="en-US" dirty="0"/>
              <a:t>프로그래밍언어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300" kern="0" spc="0" dirty="0">
                <a:effectLst/>
                <a:latin typeface="+mn-ea"/>
              </a:rPr>
              <a:t>2. </a:t>
            </a:r>
            <a:r>
              <a:rPr lang="ko-KR" altLang="en-US" sz="2300" kern="0" spc="0" dirty="0">
                <a:effectLst/>
                <a:latin typeface="+mn-ea"/>
              </a:rPr>
              <a:t>개발 프레임워크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300" kern="0" spc="0" dirty="0">
                <a:effectLst/>
                <a:latin typeface="+mn-ea"/>
              </a:rPr>
              <a:t>-Spring Boot: </a:t>
            </a:r>
            <a:r>
              <a:rPr lang="ko-KR" altLang="en-US" sz="2300" kern="0" spc="0" dirty="0">
                <a:effectLst/>
                <a:latin typeface="+mn-ea"/>
              </a:rPr>
              <a:t>서비스 클래스</a:t>
            </a:r>
            <a:r>
              <a:rPr lang="en-US" altLang="ko-KR" sz="2300" kern="0" spc="0" dirty="0">
                <a:effectLst/>
                <a:latin typeface="+mn-ea"/>
              </a:rPr>
              <a:t>(@Service), </a:t>
            </a:r>
            <a:r>
              <a:rPr lang="ko-KR" altLang="en-US" sz="2300" kern="0" spc="0" dirty="0">
                <a:effectLst/>
                <a:latin typeface="+mn-ea"/>
              </a:rPr>
              <a:t>컨트롤러</a:t>
            </a:r>
            <a:r>
              <a:rPr lang="en-US" altLang="ko-KR" sz="2300" kern="0" spc="0" dirty="0">
                <a:effectLst/>
                <a:latin typeface="+mn-ea"/>
              </a:rPr>
              <a:t>(@RestController), JPA </a:t>
            </a:r>
            <a:r>
              <a:rPr lang="ko-KR" altLang="en-US" sz="2300" kern="0" spc="0" dirty="0" err="1">
                <a:effectLst/>
                <a:latin typeface="+mn-ea"/>
              </a:rPr>
              <a:t>리포지토리</a:t>
            </a:r>
            <a:r>
              <a:rPr lang="en-US" altLang="ko-KR" sz="2300" kern="0" spc="0" dirty="0">
                <a:effectLst/>
                <a:latin typeface="+mn-ea"/>
              </a:rPr>
              <a:t>(</a:t>
            </a:r>
            <a:r>
              <a:rPr lang="en-US" altLang="ko-KR" sz="2300" kern="0" spc="0" dirty="0" err="1">
                <a:effectLst/>
                <a:latin typeface="+mn-ea"/>
              </a:rPr>
              <a:t>JpaRepository</a:t>
            </a:r>
            <a:r>
              <a:rPr lang="en-US" altLang="ko-KR" sz="2300" kern="0" spc="0" dirty="0">
                <a:effectLst/>
                <a:latin typeface="+mn-ea"/>
              </a:rPr>
              <a:t>), </a:t>
            </a:r>
            <a:r>
              <a:rPr lang="ko-KR" altLang="en-US" sz="2300" kern="0" spc="0" dirty="0">
                <a:effectLst/>
                <a:latin typeface="+mn-ea"/>
              </a:rPr>
              <a:t>보안 설정</a:t>
            </a:r>
            <a:r>
              <a:rPr lang="en-US" altLang="ko-KR" sz="2300" kern="0" spc="0" dirty="0">
                <a:effectLst/>
                <a:latin typeface="+mn-ea"/>
              </a:rPr>
              <a:t>(Spring Security) </a:t>
            </a:r>
            <a:r>
              <a:rPr lang="ko-KR" altLang="en-US" sz="2300" kern="0" spc="0" dirty="0">
                <a:effectLst/>
                <a:latin typeface="+mn-ea"/>
              </a:rPr>
              <a:t>등을 사용하여 </a:t>
            </a:r>
            <a:r>
              <a:rPr lang="ko-KR" altLang="en-US" sz="2300" kern="0" spc="0" dirty="0" err="1">
                <a:effectLst/>
                <a:latin typeface="+mn-ea"/>
              </a:rPr>
              <a:t>백엔드를</a:t>
            </a:r>
            <a:r>
              <a:rPr lang="ko-KR" altLang="en-US" sz="2300" kern="0" spc="0" dirty="0">
                <a:effectLst/>
                <a:latin typeface="+mn-ea"/>
              </a:rPr>
              <a:t> 구성</a:t>
            </a:r>
            <a:r>
              <a:rPr lang="en-US" altLang="ko-KR" sz="2300" kern="0" spc="0" dirty="0">
                <a:effectLst/>
                <a:latin typeface="+mn-ea"/>
              </a:rPr>
              <a:t>.</a:t>
            </a:r>
            <a:endParaRPr lang="ko-KR" altLang="en-US" sz="23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300" kern="0" spc="0" dirty="0">
                <a:effectLst/>
                <a:latin typeface="+mn-ea"/>
              </a:rPr>
              <a:t>-Spring Security</a:t>
            </a:r>
            <a:endParaRPr lang="ko-KR" altLang="en-US" sz="23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300" kern="0" spc="0" dirty="0">
                <a:effectLst/>
                <a:latin typeface="+mn-ea"/>
              </a:rPr>
              <a:t>-Spring Data JPA: </a:t>
            </a:r>
            <a:r>
              <a:rPr lang="en-US" altLang="ko-KR" sz="2300" kern="0" spc="0" dirty="0" err="1">
                <a:effectLst/>
                <a:latin typeface="+mn-ea"/>
              </a:rPr>
              <a:t>JpaRepository</a:t>
            </a:r>
            <a:r>
              <a:rPr lang="ko-KR" altLang="en-US" sz="2300" kern="0" spc="0" dirty="0">
                <a:effectLst/>
                <a:latin typeface="+mn-ea"/>
              </a:rPr>
              <a:t>를 활용하여 데이터베이스 연동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300" kern="0" spc="0" dirty="0">
                <a:effectLst/>
                <a:latin typeface="+mn-ea"/>
              </a:rPr>
              <a:t>-Lombok: DTO </a:t>
            </a:r>
            <a:r>
              <a:rPr lang="ko-KR" altLang="en-US" sz="2300" kern="0" spc="0" dirty="0">
                <a:effectLst/>
                <a:latin typeface="+mn-ea"/>
              </a:rPr>
              <a:t>및 </a:t>
            </a:r>
            <a:r>
              <a:rPr lang="en-US" altLang="ko-KR" sz="2300" kern="0" spc="0" dirty="0">
                <a:effectLst/>
                <a:latin typeface="+mn-ea"/>
              </a:rPr>
              <a:t>Entity </a:t>
            </a:r>
            <a:r>
              <a:rPr lang="ko-KR" altLang="en-US" sz="2300" kern="0" spc="0" dirty="0">
                <a:effectLst/>
                <a:latin typeface="+mn-ea"/>
              </a:rPr>
              <a:t>클래스에서 </a:t>
            </a:r>
            <a:r>
              <a:rPr lang="en-US" altLang="ko-KR" sz="2300" kern="0" spc="0" dirty="0">
                <a:effectLst/>
                <a:latin typeface="+mn-ea"/>
              </a:rPr>
              <a:t>@Getter, @Setter, @Builder </a:t>
            </a:r>
            <a:r>
              <a:rPr lang="ko-KR" altLang="en-US" sz="2300" kern="0" spc="0" dirty="0">
                <a:effectLst/>
                <a:latin typeface="+mn-ea"/>
              </a:rPr>
              <a:t>등의 </a:t>
            </a:r>
            <a:r>
              <a:rPr lang="ko-KR" altLang="en-US" sz="2300" kern="0" spc="0" dirty="0" err="1">
                <a:effectLst/>
                <a:latin typeface="+mn-ea"/>
              </a:rPr>
              <a:t>어노테이션을</a:t>
            </a:r>
            <a:r>
              <a:rPr lang="ko-KR" altLang="en-US" sz="2300" kern="0" spc="0" dirty="0">
                <a:effectLst/>
                <a:latin typeface="+mn-ea"/>
              </a:rPr>
              <a:t> 사용</a:t>
            </a:r>
            <a:r>
              <a:rPr lang="en-US" altLang="ko-KR" sz="2300" kern="0" spc="0" dirty="0">
                <a:effectLst/>
                <a:latin typeface="+mn-ea"/>
              </a:rPr>
              <a:t>.</a:t>
            </a:r>
            <a:endParaRPr lang="ko-KR" altLang="en-US" sz="2300" kern="0" spc="0" dirty="0">
              <a:effectLst/>
              <a:latin typeface="+mn-ea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6A926C-4690-BC38-B4A2-E160F655189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750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3F620-296C-32D4-2BDE-CE377AF1D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4B393-9F20-2599-0F1A-F4D62C38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87CECC-FB3A-D427-39D7-1D10BCFD2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5.1.1 </a:t>
            </a:r>
            <a:r>
              <a:rPr lang="ko-KR" altLang="en-US" dirty="0"/>
              <a:t>사용된 개발도구</a:t>
            </a:r>
            <a:r>
              <a:rPr lang="en-US" altLang="ko-KR" dirty="0"/>
              <a:t>, </a:t>
            </a:r>
            <a:r>
              <a:rPr lang="ko-KR" altLang="en-US" dirty="0"/>
              <a:t>프레임워크</a:t>
            </a:r>
            <a:r>
              <a:rPr lang="en-US" altLang="ko-KR" dirty="0"/>
              <a:t>, </a:t>
            </a:r>
            <a:r>
              <a:rPr lang="ko-KR" altLang="en-US" dirty="0"/>
              <a:t>라이브러리</a:t>
            </a:r>
            <a:r>
              <a:rPr lang="en-US" altLang="ko-KR" dirty="0"/>
              <a:t>, </a:t>
            </a:r>
            <a:r>
              <a:rPr lang="ko-KR" altLang="en-US" dirty="0"/>
              <a:t>프로그래밍언어</a:t>
            </a:r>
            <a:endParaRPr lang="en-US" altLang="ko-KR" dirty="0"/>
          </a:p>
          <a:p>
            <a:pPr marL="0" indent="0">
              <a:buNone/>
            </a:pPr>
            <a:endParaRPr lang="en-US" altLang="ko-KR" sz="2400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3. </a:t>
            </a:r>
            <a:r>
              <a:rPr lang="ko-KR" altLang="en-US" sz="2000" kern="0" spc="0" dirty="0">
                <a:effectLst/>
                <a:latin typeface="+mn-ea"/>
              </a:rPr>
              <a:t>데이터베이스 및 </a:t>
            </a:r>
            <a:r>
              <a:rPr lang="en-US" altLang="ko-KR" sz="2000" kern="0" spc="0" dirty="0">
                <a:effectLst/>
                <a:latin typeface="+mn-ea"/>
              </a:rPr>
              <a:t>ORM</a:t>
            </a:r>
            <a:endParaRPr lang="ko-KR" altLang="en-US" sz="20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-JPA (Java Persistence API): @Entity </a:t>
            </a:r>
            <a:r>
              <a:rPr lang="ko-KR" altLang="en-US" sz="2000" kern="0" spc="0" dirty="0" err="1">
                <a:effectLst/>
                <a:latin typeface="+mn-ea"/>
              </a:rPr>
              <a:t>어노테이션을</a:t>
            </a:r>
            <a:r>
              <a:rPr lang="ko-KR" altLang="en-US" sz="2000" kern="0" spc="0" dirty="0">
                <a:effectLst/>
                <a:latin typeface="+mn-ea"/>
              </a:rPr>
              <a:t> 사용하여 데이터베이스와 매핑</a:t>
            </a:r>
            <a:r>
              <a:rPr lang="en-US" altLang="ko-KR" sz="2000" kern="0" spc="0" dirty="0">
                <a:effectLst/>
                <a:latin typeface="+mn-ea"/>
              </a:rPr>
              <a:t>.</a:t>
            </a:r>
            <a:endParaRPr lang="ko-KR" altLang="en-US" sz="20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-MySQL: @Query(value = "...", </a:t>
            </a:r>
            <a:r>
              <a:rPr lang="en-US" altLang="ko-KR" sz="2000" kern="0" spc="0" dirty="0" err="1">
                <a:effectLst/>
                <a:latin typeface="+mn-ea"/>
              </a:rPr>
              <a:t>nativeQuery</a:t>
            </a:r>
            <a:r>
              <a:rPr lang="en-US" altLang="ko-KR" sz="2000" kern="0" spc="0" dirty="0">
                <a:effectLst/>
                <a:latin typeface="+mn-ea"/>
              </a:rPr>
              <a:t> = true)</a:t>
            </a:r>
            <a:r>
              <a:rPr lang="ko-KR" altLang="en-US" sz="2000" kern="0" spc="0" dirty="0">
                <a:effectLst/>
                <a:latin typeface="+mn-ea"/>
              </a:rPr>
              <a:t>를 사용하여 </a:t>
            </a:r>
            <a:r>
              <a:rPr lang="en-US" altLang="ko-KR" sz="2000" kern="0" spc="0" dirty="0">
                <a:effectLst/>
                <a:latin typeface="+mn-ea"/>
              </a:rPr>
              <a:t>SQL </a:t>
            </a:r>
            <a:r>
              <a:rPr lang="ko-KR" altLang="en-US" sz="2000" kern="0" spc="0" dirty="0">
                <a:effectLst/>
                <a:latin typeface="+mn-ea"/>
              </a:rPr>
              <a:t>쿼리를 직접 작성</a:t>
            </a:r>
            <a:r>
              <a:rPr lang="en-US" altLang="ko-KR" sz="2000" kern="0" spc="0" dirty="0">
                <a:effectLst/>
                <a:latin typeface="+mn-ea"/>
              </a:rPr>
              <a:t>.</a:t>
            </a:r>
            <a:endParaRPr lang="ko-KR" altLang="en-US" sz="20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4. </a:t>
            </a:r>
            <a:r>
              <a:rPr lang="ko-KR" altLang="en-US" sz="2000" kern="0" spc="0" dirty="0">
                <a:effectLst/>
                <a:latin typeface="+mn-ea"/>
              </a:rPr>
              <a:t>보안 및 인증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-JWT (JSON Web Token) : </a:t>
            </a:r>
            <a:r>
              <a:rPr lang="ko-KR" altLang="en-US" sz="2000" kern="0" spc="0" dirty="0">
                <a:effectLst/>
                <a:latin typeface="+mn-ea"/>
              </a:rPr>
              <a:t>인증 토큰을 처리</a:t>
            </a:r>
            <a:r>
              <a:rPr lang="en-US" altLang="ko-KR" sz="2000" kern="0" spc="0" dirty="0">
                <a:effectLst/>
                <a:latin typeface="+mn-ea"/>
              </a:rPr>
              <a:t>.</a:t>
            </a:r>
            <a:endParaRPr lang="ko-KR" altLang="en-US" sz="20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</a:t>
            </a:r>
            <a:r>
              <a:rPr lang="en-US" altLang="ko-KR" sz="2000" kern="0" spc="0" dirty="0" err="1">
                <a:effectLst/>
                <a:latin typeface="+mn-ea"/>
              </a:rPr>
              <a:t>BCryptPasswordEncoder</a:t>
            </a:r>
            <a:r>
              <a:rPr lang="en-US" altLang="ko-KR" sz="2000" kern="0" spc="0" dirty="0">
                <a:effectLst/>
                <a:latin typeface="+mn-ea"/>
              </a:rPr>
              <a:t>: </a:t>
            </a:r>
            <a:r>
              <a:rPr lang="ko-KR" altLang="en-US" sz="2000" kern="0" spc="0" dirty="0">
                <a:effectLst/>
                <a:latin typeface="+mn-ea"/>
              </a:rPr>
              <a:t>사용자 비밀번호를 암호화</a:t>
            </a:r>
            <a:r>
              <a:rPr lang="en-US" altLang="ko-KR" sz="2000" kern="0" spc="0" dirty="0">
                <a:effectLst/>
                <a:latin typeface="+mn-ea"/>
              </a:rPr>
              <a:t>.</a:t>
            </a:r>
            <a:endParaRPr lang="ko-KR" altLang="en-US" sz="20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6A926C-4690-BC38-B4A2-E160F655189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68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68CCB-1BE4-C069-5793-65C3689C6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54E3AC-20BD-0C0D-4674-F1687A0CA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59C49E-FE62-3066-6CFE-3EDDC10A5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1.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개요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2.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배경 및 문제 설명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3.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요구사항 수집 및 분석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6.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결과 및 시연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8.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참조 자료 및 부록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9.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기타</a:t>
            </a:r>
          </a:p>
          <a:p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DB2668A-DF42-29B0-659D-745BDB65678C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859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3F620-296C-32D4-2BDE-CE377AF1D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4B393-9F20-2599-0F1A-F4D62C38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87CECC-FB3A-D427-39D7-1D10BCFD2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5.1.1 </a:t>
            </a:r>
            <a:r>
              <a:rPr lang="ko-KR" altLang="en-US" dirty="0"/>
              <a:t>사용된 개발도구</a:t>
            </a:r>
            <a:r>
              <a:rPr lang="en-US" altLang="ko-KR" dirty="0"/>
              <a:t>, </a:t>
            </a:r>
            <a:r>
              <a:rPr lang="ko-KR" altLang="en-US" dirty="0"/>
              <a:t>프레임워크</a:t>
            </a:r>
            <a:r>
              <a:rPr lang="en-US" altLang="ko-KR" dirty="0"/>
              <a:t>, </a:t>
            </a:r>
            <a:r>
              <a:rPr lang="ko-KR" altLang="en-US" dirty="0"/>
              <a:t>라이브러리</a:t>
            </a:r>
            <a:r>
              <a:rPr lang="en-US" altLang="ko-KR" dirty="0"/>
              <a:t>, </a:t>
            </a:r>
            <a:r>
              <a:rPr lang="ko-KR" altLang="en-US" dirty="0"/>
              <a:t>프로그래밍언어</a:t>
            </a:r>
            <a:endParaRPr lang="en-US" altLang="ko-KR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5. </a:t>
            </a:r>
            <a:r>
              <a:rPr lang="ko-KR" altLang="en-US" sz="2000" kern="0" spc="0" dirty="0">
                <a:effectLst/>
                <a:latin typeface="+mn-ea"/>
              </a:rPr>
              <a:t>기타 라이브러리 및 도구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-Jakarta Persistence (JPA): jakarta.persistence.* </a:t>
            </a:r>
            <a:r>
              <a:rPr lang="ko-KR" altLang="en-US" sz="2000" kern="0" spc="0" dirty="0">
                <a:effectLst/>
                <a:latin typeface="+mn-ea"/>
              </a:rPr>
              <a:t>패키지를 사용하여 </a:t>
            </a:r>
            <a:r>
              <a:rPr lang="en-US" altLang="ko-KR" sz="2000" kern="0" spc="0" dirty="0">
                <a:effectLst/>
                <a:latin typeface="+mn-ea"/>
              </a:rPr>
              <a:t>ORM</a:t>
            </a:r>
            <a:r>
              <a:rPr lang="ko-KR" altLang="en-US" sz="2000" kern="0" spc="0" dirty="0">
                <a:effectLst/>
                <a:latin typeface="+mn-ea"/>
              </a:rPr>
              <a:t>을 구현</a:t>
            </a:r>
            <a:r>
              <a:rPr lang="en-US" altLang="ko-KR" sz="2000" kern="0" spc="0" dirty="0">
                <a:effectLst/>
                <a:latin typeface="+mn-ea"/>
              </a:rPr>
              <a:t>.</a:t>
            </a:r>
            <a:endParaRPr lang="ko-KR" altLang="en-US" sz="20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-Jackson: JSON </a:t>
            </a:r>
            <a:r>
              <a:rPr lang="ko-KR" altLang="en-US" sz="2000" kern="0" spc="0" dirty="0">
                <a:effectLst/>
                <a:latin typeface="+mn-ea"/>
              </a:rPr>
              <a:t>변환을 위한 </a:t>
            </a:r>
            <a:r>
              <a:rPr lang="en-US" altLang="ko-KR" sz="2000" kern="0" spc="0" dirty="0" err="1">
                <a:effectLst/>
                <a:latin typeface="+mn-ea"/>
              </a:rPr>
              <a:t>ObjectMapper</a:t>
            </a:r>
            <a:r>
              <a:rPr lang="en-US" altLang="ko-KR" sz="2000" kern="0" spc="0" dirty="0">
                <a:effectLst/>
                <a:latin typeface="+mn-ea"/>
              </a:rPr>
              <a:t> </a:t>
            </a:r>
            <a:r>
              <a:rPr lang="ko-KR" altLang="en-US" sz="2000" kern="0" spc="0" dirty="0">
                <a:effectLst/>
                <a:latin typeface="+mn-ea"/>
              </a:rPr>
              <a:t>사용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-Spring Web MVC: REST API </a:t>
            </a:r>
            <a:r>
              <a:rPr lang="ko-KR" altLang="en-US" sz="2000" kern="0" spc="0" dirty="0" err="1">
                <a:effectLst/>
                <a:latin typeface="+mn-ea"/>
              </a:rPr>
              <a:t>엔드포인트를</a:t>
            </a:r>
            <a:r>
              <a:rPr lang="ko-KR" altLang="en-US" sz="2000" kern="0" spc="0" dirty="0">
                <a:effectLst/>
                <a:latin typeface="+mn-ea"/>
              </a:rPr>
              <a:t> 제공 </a:t>
            </a:r>
            <a:r>
              <a:rPr lang="en-US" altLang="ko-KR" sz="2000" kern="0" spc="0" dirty="0">
                <a:effectLst/>
                <a:latin typeface="+mn-ea"/>
              </a:rPr>
              <a:t>(@RestController </a:t>
            </a:r>
            <a:r>
              <a:rPr lang="ko-KR" altLang="en-US" sz="2000" kern="0" spc="0" dirty="0">
                <a:effectLst/>
                <a:latin typeface="+mn-ea"/>
              </a:rPr>
              <a:t>사용</a:t>
            </a:r>
            <a:r>
              <a:rPr lang="en-US" altLang="ko-KR" sz="2000" kern="0" spc="0" dirty="0">
                <a:effectLst/>
                <a:latin typeface="+mn-ea"/>
              </a:rPr>
              <a:t>).</a:t>
            </a:r>
            <a:endParaRPr lang="ko-KR" altLang="en-US" sz="20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-CORS </a:t>
            </a:r>
            <a:r>
              <a:rPr lang="ko-KR" altLang="en-US" sz="2000" kern="0" spc="0" dirty="0">
                <a:effectLst/>
                <a:latin typeface="+mn-ea"/>
              </a:rPr>
              <a:t>설정</a:t>
            </a:r>
            <a:r>
              <a:rPr lang="en-US" altLang="ko-KR" sz="2000" kern="0" spc="0" dirty="0">
                <a:effectLst/>
                <a:latin typeface="+mn-ea"/>
              </a:rPr>
              <a:t>: WebConfig.java</a:t>
            </a:r>
            <a:r>
              <a:rPr lang="ko-KR" altLang="en-US" sz="2000" kern="0" spc="0" dirty="0">
                <a:effectLst/>
                <a:latin typeface="+mn-ea"/>
              </a:rPr>
              <a:t>에서 </a:t>
            </a:r>
            <a:r>
              <a:rPr lang="en-US" altLang="ko-KR" sz="2000" kern="0" spc="0" dirty="0">
                <a:effectLst/>
                <a:latin typeface="+mn-ea"/>
              </a:rPr>
              <a:t>CORS </a:t>
            </a:r>
            <a:r>
              <a:rPr lang="ko-KR" altLang="en-US" sz="2000" kern="0" spc="0" dirty="0">
                <a:effectLst/>
                <a:latin typeface="+mn-ea"/>
              </a:rPr>
              <a:t>설정을 추가하여 </a:t>
            </a:r>
            <a:r>
              <a:rPr lang="ko-KR" altLang="en-US" sz="2000" kern="0" spc="0" dirty="0" err="1">
                <a:effectLst/>
                <a:latin typeface="+mn-ea"/>
              </a:rPr>
              <a:t>프런트엔드와</a:t>
            </a:r>
            <a:r>
              <a:rPr lang="ko-KR" altLang="en-US" sz="2000" kern="0" spc="0" dirty="0">
                <a:effectLst/>
                <a:latin typeface="+mn-ea"/>
              </a:rPr>
              <a:t> 통신 가능하도록 설정</a:t>
            </a:r>
            <a:r>
              <a:rPr lang="en-US" altLang="ko-KR" sz="2000" kern="0" spc="0" dirty="0">
                <a:effectLst/>
                <a:latin typeface="+mn-ea"/>
              </a:rPr>
              <a:t>.</a:t>
            </a:r>
            <a:endParaRPr lang="ko-KR" altLang="en-US" sz="20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</a:t>
            </a:r>
            <a:r>
              <a:rPr lang="en-US" altLang="ko-KR" sz="2000" kern="0" spc="0" dirty="0" err="1">
                <a:effectLst/>
                <a:latin typeface="+mn-ea"/>
              </a:rPr>
              <a:t>AtomicInteger</a:t>
            </a:r>
            <a:r>
              <a:rPr lang="en-US" altLang="ko-KR" sz="2000" kern="0" spc="0" dirty="0">
                <a:effectLst/>
                <a:latin typeface="+mn-ea"/>
              </a:rPr>
              <a:t>: </a:t>
            </a:r>
            <a:r>
              <a:rPr lang="ko-KR" altLang="en-US" sz="2000" kern="0" spc="0" dirty="0">
                <a:effectLst/>
                <a:latin typeface="+mn-ea"/>
              </a:rPr>
              <a:t>데이터를 스트림 변환할 때 </a:t>
            </a:r>
            <a:r>
              <a:rPr lang="en-US" altLang="ko-KR" sz="2000" kern="0" spc="0" dirty="0">
                <a:effectLst/>
                <a:latin typeface="+mn-ea"/>
              </a:rPr>
              <a:t>ID </a:t>
            </a:r>
            <a:r>
              <a:rPr lang="ko-KR" altLang="en-US" sz="2000" kern="0" spc="0" dirty="0">
                <a:effectLst/>
                <a:latin typeface="+mn-ea"/>
              </a:rPr>
              <a:t>값을 자동 증가시키는 용도로 사용됨</a:t>
            </a:r>
            <a:r>
              <a:rPr lang="en-US" altLang="ko-KR" sz="2000" kern="0" spc="0" dirty="0">
                <a:effectLst/>
                <a:latin typeface="+mn-ea"/>
              </a:rPr>
              <a:t>.</a:t>
            </a:r>
            <a:endParaRPr lang="ko-KR" altLang="en-US" sz="2000" kern="0" spc="0" dirty="0">
              <a:effectLst/>
              <a:latin typeface="+mn-ea"/>
            </a:endParaRPr>
          </a:p>
          <a:p>
            <a:pPr marL="0" indent="0">
              <a:buNone/>
            </a:pPr>
            <a:endParaRPr lang="en-US" altLang="ko-KR" sz="24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6A926C-4690-BC38-B4A2-E160F655189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843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3F620-296C-32D4-2BDE-CE377AF1D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4B393-9F20-2599-0F1A-F4D62C38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87CECC-FB3A-D427-39D7-1D10BCFD2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5.1.1 </a:t>
            </a:r>
            <a:r>
              <a:rPr lang="ko-KR" altLang="en-US" dirty="0"/>
              <a:t>사용된 개발도구</a:t>
            </a:r>
            <a:r>
              <a:rPr lang="en-US" altLang="ko-KR" dirty="0"/>
              <a:t>, </a:t>
            </a:r>
            <a:r>
              <a:rPr lang="ko-KR" altLang="en-US" dirty="0"/>
              <a:t>프레임워크</a:t>
            </a:r>
            <a:r>
              <a:rPr lang="en-US" altLang="ko-KR" dirty="0"/>
              <a:t>, </a:t>
            </a:r>
            <a:r>
              <a:rPr lang="ko-KR" altLang="en-US" dirty="0"/>
              <a:t>라이브러리</a:t>
            </a:r>
            <a:r>
              <a:rPr lang="en-US" altLang="ko-KR" dirty="0"/>
              <a:t>, </a:t>
            </a:r>
            <a:r>
              <a:rPr lang="ko-KR" altLang="en-US" dirty="0"/>
              <a:t>프로그래밍언어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sz="2400" dirty="0"/>
              <a:t>• </a:t>
            </a:r>
            <a:r>
              <a:rPr lang="ko-KR" altLang="en-US" sz="2400" dirty="0" err="1"/>
              <a:t>프런트엔드</a:t>
            </a:r>
            <a:endParaRPr lang="en-US" altLang="ko-KR" sz="2400" dirty="0"/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개발환경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Visual studio code</a:t>
            </a:r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-chart.js :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다양한 유형의 차트를 쉽게 렌더링할 수 있는 데이터 시각화 라이브러리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-Leaflet :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오픈 소스 지도 라이브러리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모바일 및 웹 환경에서 </a:t>
            </a: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렌더링을 효율적으로 지원</a:t>
            </a: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6A926C-4690-BC38-B4A2-E160F655189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0054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3F620-296C-32D4-2BDE-CE377AF1D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4B393-9F20-2599-0F1A-F4D62C38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87CECC-FB3A-D427-39D7-1D10BCFD2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053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5.1.2 </a:t>
            </a:r>
            <a:r>
              <a:rPr lang="ko-KR" altLang="en-US" dirty="0"/>
              <a:t>개발 환경 및 배포 방식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en-US" altLang="ko-KR" sz="2400" dirty="0"/>
              <a:t>-</a:t>
            </a:r>
            <a:r>
              <a:rPr lang="ko-KR" altLang="en-US" sz="2400" dirty="0" err="1"/>
              <a:t>백엔드</a:t>
            </a:r>
            <a:r>
              <a:rPr lang="ko-KR" altLang="en-US" sz="2400" dirty="0"/>
              <a:t> </a:t>
            </a:r>
            <a:r>
              <a:rPr lang="en-US" altLang="ko-KR" sz="2400" dirty="0"/>
              <a:t>: jar</a:t>
            </a:r>
            <a:r>
              <a:rPr lang="ko-KR" altLang="en-US" sz="2400" dirty="0"/>
              <a:t>파일로 </a:t>
            </a:r>
            <a:r>
              <a:rPr lang="ko-KR" altLang="en-US" sz="2400" dirty="0" err="1"/>
              <a:t>패키징하여</a:t>
            </a:r>
            <a:r>
              <a:rPr lang="ko-KR" altLang="en-US" sz="2400" dirty="0"/>
              <a:t> 배포</a:t>
            </a: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/>
              <a:t>-</a:t>
            </a:r>
            <a:r>
              <a:rPr lang="ko-KR" altLang="en-US" sz="2400" dirty="0" err="1"/>
              <a:t>프런트엔드</a:t>
            </a:r>
            <a:r>
              <a:rPr lang="ko-KR" altLang="en-US" sz="2400" dirty="0"/>
              <a:t> </a:t>
            </a:r>
            <a:r>
              <a:rPr lang="en-US" altLang="ko-KR" sz="2400" dirty="0"/>
              <a:t>: web</a:t>
            </a:r>
            <a:r>
              <a:rPr lang="ko-KR" altLang="en-US" sz="2400" dirty="0"/>
              <a:t>으로 배포</a:t>
            </a:r>
            <a:endParaRPr lang="en-US" altLang="ko-KR" sz="24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6A926C-4690-BC38-B4A2-E160F655189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1122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AB6F2-6ABE-2676-EF64-C6F5C2DAB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3321E4-5DE0-E367-C7BF-67FF02A14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solidFill>
                <a:srgbClr val="FF0000"/>
              </a:solidFill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DA8B85-B84A-B512-31CD-6D68F069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5.2.1 </a:t>
            </a:r>
            <a:r>
              <a:rPr lang="ko-KR" altLang="en-US" dirty="0"/>
              <a:t>데이터 처리 흐름도</a:t>
            </a:r>
            <a:endParaRPr lang="en-US" altLang="ko-KR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+mn-ea"/>
              </a:rPr>
              <a:t>1.AIS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데이터 수집</a:t>
            </a:r>
            <a:endParaRPr lang="en-US" altLang="ko-KR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2.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데이터베이스 저장 및 조회</a:t>
            </a:r>
            <a:endParaRPr lang="en-US" altLang="ko-KR" kern="0" dirty="0">
              <a:solidFill>
                <a:srgbClr val="000000"/>
              </a:solidFill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+mn-ea"/>
              </a:rPr>
              <a:t>3.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비즈니스 로직 처리</a:t>
            </a:r>
            <a:endParaRPr lang="en-US" altLang="ko-KR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+mn-ea"/>
              </a:rPr>
              <a:t>4.REST API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제공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24D11EA-472C-F376-C00B-D4E9F5700333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0975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A5D63-8028-C493-5DF0-FD3C43960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E7CD3F-310A-6F99-538F-76001CB4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solidFill>
                <a:srgbClr val="FF0000"/>
              </a:solidFill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F5513-E7FA-9B56-036D-69BB11C55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5.2 </a:t>
            </a:r>
            <a:r>
              <a:rPr lang="ko-KR" altLang="en-US" dirty="0"/>
              <a:t>시스템 </a:t>
            </a:r>
            <a:r>
              <a:rPr lang="ko-KR" altLang="en-US" dirty="0" err="1"/>
              <a:t>아키텍쳐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데이터베이스 </a:t>
            </a:r>
            <a:r>
              <a:rPr lang="en-US" altLang="ko-KR" dirty="0"/>
              <a:t>: MySQL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백엔드</a:t>
            </a:r>
            <a:r>
              <a:rPr lang="ko-KR" altLang="en-US" dirty="0"/>
              <a:t> </a:t>
            </a:r>
            <a:r>
              <a:rPr lang="en-US" altLang="ko-KR" dirty="0"/>
              <a:t>: Spring Boot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프런트엔드</a:t>
            </a:r>
            <a:r>
              <a:rPr lang="ko-KR" altLang="en-US" dirty="0"/>
              <a:t> </a:t>
            </a:r>
            <a:r>
              <a:rPr lang="en-US" altLang="ko-KR" dirty="0"/>
              <a:t>: React</a:t>
            </a:r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6E10E67-4C32-4143-546F-F2BE54A7F6F7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807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AB6F2-6ABE-2676-EF64-C6F5C2DAB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3321E4-5DE0-E367-C7BF-67FF02A14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DA8B85-B84A-B512-31CD-6D68F069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1357"/>
            <a:ext cx="11073063" cy="5294243"/>
          </a:xfrm>
        </p:spPr>
        <p:txBody>
          <a:bodyPr>
            <a:normAutofit/>
          </a:bodyPr>
          <a:lstStyle/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dirty="0"/>
              <a:t>5.2.2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개발된 주요 모듈 및 역할 설명</a:t>
            </a:r>
            <a:endParaRPr lang="en-US" altLang="ko-KR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ko-KR" altLang="en-US" kern="0" spc="0" dirty="0" err="1">
                <a:solidFill>
                  <a:srgbClr val="000000"/>
                </a:solidFill>
                <a:effectLst/>
                <a:latin typeface="+mn-ea"/>
              </a:rPr>
              <a:t>백엔드</a:t>
            </a:r>
            <a:endParaRPr lang="ko-KR" altLang="en-US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데이터 관리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: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AISData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AISDataLost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, Predict </a:t>
            </a:r>
            <a:r>
              <a:rPr lang="ko-KR" altLang="en-US" sz="2000" kern="0" spc="0" dirty="0" err="1">
                <a:solidFill>
                  <a:srgbClr val="000000"/>
                </a:solidFill>
                <a:effectLst/>
                <a:latin typeface="+mn-ea"/>
              </a:rPr>
              <a:t>엔터티를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 통해 데이터를 저장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데이터 처리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: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AISDataService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AISDataLostService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PredictService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에서 데이터 가공 및 분석 로직을 수행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데이터베이스 연동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: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AISDataRepository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AISDataLostRepository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PredictRepository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를 사용하여 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MySQL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과 연동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API 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제공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: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AISDataController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+mn-ea"/>
              </a:rPr>
              <a:t>PredictController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를 통해 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+mn-ea"/>
              </a:rPr>
              <a:t>REST API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+mn-ea"/>
              </a:rPr>
              <a:t>로 데이터를 제공</a:t>
            </a:r>
            <a:endParaRPr lang="en-US" altLang="ko-KR" sz="20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20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24D11EA-472C-F376-C00B-D4E9F5700333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31430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889E4A-E0CA-510E-3278-436F1A958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181D3C-9FD6-E8A5-F7CB-97AB3B917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970615-2DDE-A586-FD9B-E2FB7DF94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11357"/>
            <a:ext cx="11073063" cy="5294243"/>
          </a:xfrm>
        </p:spPr>
        <p:txBody>
          <a:bodyPr>
            <a:normAutofit/>
          </a:bodyPr>
          <a:lstStyle/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en-US" altLang="ko-KR" dirty="0"/>
              <a:t>5.2.2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개발된 주요 모듈 및 역할 설명</a:t>
            </a:r>
            <a:endParaRPr lang="en-US" altLang="ko-KR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r>
              <a:rPr lang="ko-KR" altLang="en-US" kern="0" dirty="0" err="1">
                <a:solidFill>
                  <a:srgbClr val="000000"/>
                </a:solidFill>
                <a:latin typeface="+mn-ea"/>
              </a:rPr>
              <a:t>프런트엔드</a:t>
            </a:r>
            <a:endParaRPr lang="ko-KR" altLang="en-US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indent="0" algn="just" fontAlgn="base">
              <a:lnSpc>
                <a:spcPct val="160000"/>
              </a:lnSpc>
              <a:spcBef>
                <a:spcPts val="0"/>
              </a:spcBef>
            </a:pP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함수형 컴포넌트와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Hooks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사용</a:t>
            </a:r>
            <a:endParaRPr lang="en-US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fontAlgn="base">
              <a:lnSpc>
                <a:spcPct val="160000"/>
              </a:lnSpc>
              <a:spcBef>
                <a:spcPts val="0"/>
              </a:spcBef>
            </a:pP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데이터 </a:t>
            </a:r>
            <a:r>
              <a:rPr lang="ko-KR" altLang="ko-KR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패칭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및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API 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통신</a:t>
            </a:r>
            <a:endParaRPr lang="en-US" altLang="ko-KR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fontAlgn="base">
              <a:lnSpc>
                <a:spcPct val="160000"/>
              </a:lnSpc>
              <a:spcBef>
                <a:spcPts val="0"/>
              </a:spcBef>
            </a:pP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지도 시각화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(React-Leaflet)</a:t>
            </a:r>
          </a:p>
          <a:p>
            <a:pPr marL="0" indent="0" algn="just" fontAlgn="base">
              <a:lnSpc>
                <a:spcPct val="160000"/>
              </a:lnSpc>
              <a:spcBef>
                <a:spcPts val="0"/>
              </a:spcBef>
            </a:pP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그래프 시각화</a:t>
            </a:r>
            <a:r>
              <a:rPr lang="en-US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(Chart.js &amp; react-chartjs-2)</a:t>
            </a:r>
            <a:endParaRPr lang="en-US" altLang="ko-KR" dirty="0"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fontAlgn="base">
              <a:lnSpc>
                <a:spcPct val="160000"/>
              </a:lnSpc>
              <a:spcBef>
                <a:spcPts val="0"/>
              </a:spcBef>
            </a:pP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20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indent="0" algn="just" fontAlgn="base">
              <a:lnSpc>
                <a:spcPct val="160000"/>
              </a:lnSpc>
              <a:spcBef>
                <a:spcPts val="0"/>
              </a:spcBef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6C8F6B3-A62E-E7CD-E06D-173F214922A7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2252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DF384-C953-08A0-65DD-4E7D8BC21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8430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/>
              <a:t>5.3 AI </a:t>
            </a:r>
            <a:r>
              <a:rPr lang="ko-KR" altLang="en-US" dirty="0"/>
              <a:t>모델 개발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5.3.1 </a:t>
            </a:r>
            <a:r>
              <a:rPr lang="ko-KR" altLang="en-US" dirty="0"/>
              <a:t>사용된 </a:t>
            </a:r>
            <a:r>
              <a:rPr lang="en-US" altLang="ko-KR" dirty="0"/>
              <a:t>AI </a:t>
            </a:r>
            <a:r>
              <a:rPr lang="ko-KR" altLang="en-US" dirty="0"/>
              <a:t>알고리즘 및 모델 설명</a:t>
            </a: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• LSTM(Long Short-Term Memory)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모델을 활용하여 선박 항로를 예측</a:t>
            </a: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- LSTM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 순환신경망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(RNN)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일종으로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시계열 데이터를 효과적으로 학습할 수 있는 특성이 있어 항로 예측에 적합하다고 판단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입력 데이터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선박의 위도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속도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방향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환경 데이터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풍속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해류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및 과거 이동 패턴 등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20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 변수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출력데이터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en-US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번째 신호로부터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5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번째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10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번째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30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번째 이후의 예상위치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위도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1537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DF384-C953-08A0-65DD-4E7D8BC21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8430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모델 구조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8A1E6D7-D026-40E2-97F4-6B5531540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694" y="2330450"/>
            <a:ext cx="4486275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7017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DF384-C953-08A0-65DD-4E7D8BC21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dirty="0"/>
              <a:t>5.3.2 </a:t>
            </a:r>
            <a:r>
              <a:rPr lang="ko-KR" altLang="en-US" dirty="0"/>
              <a:t>모델 학습 과정 및 성능 평가 리뷰</a:t>
            </a: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3962400" algn="l"/>
              </a:tabLst>
            </a:pPr>
            <a:r>
              <a:rPr lang="en-US" altLang="ko-KR" dirty="0">
                <a:latin typeface="+mn-ea"/>
              </a:rPr>
              <a:t>•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모델 학습은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2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단계에 걸쳐 시행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3962400" algn="l"/>
              </a:tabLs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각 학습마다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100 Epoch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으로 설정</a:t>
            </a: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굴림" panose="020B0600000101010101" pitchFamily="50" charset="-127"/>
              <a:buChar char="-"/>
              <a:tabLst>
                <a:tab pos="914400" algn="l"/>
                <a:tab pos="3962400" algn="l"/>
              </a:tabLs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손실함수는 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SmoothL1Loss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사용 – 이상치 영향이 적음</a:t>
            </a: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굴림" panose="020B0600000101010101" pitchFamily="50" charset="-127"/>
              <a:buChar char="-"/>
              <a:tabLst>
                <a:tab pos="914400" algn="l"/>
                <a:tab pos="3962400" algn="l"/>
              </a:tabLst>
            </a:pP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Optimizer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는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AdamW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사용 –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Adam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에서 가중치가 너무 커져 </a:t>
            </a: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과적합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(overfitting)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문제를 일으킬 수 있는 단점을 보완한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optimizer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3962400" algn="l"/>
              </a:tabLs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첫번째 학습에서는 높은 </a:t>
            </a: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학습률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(learning rate)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을 설정하여 빠르게 학습을 진행하고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모델이 대략적인 패턴을 학습하도록 함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3962400" algn="l"/>
              </a:tabLst>
            </a:pP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두번쩨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 학습에서는 </a:t>
            </a: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학습률을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 첫번째 </a:t>
            </a: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학습률의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 절반으로 설정하여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보다 정밀한 조정이 가능하도록 설정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751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92CD5-035A-63F1-D817-7C18A120F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C4FFC0-B9E9-7558-E0C9-B82AAB226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1.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개요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7E31F3-7DE0-DD2F-1EAD-B41B3B837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1.1 </a:t>
            </a:r>
            <a:r>
              <a:rPr lang="ko-KR" altLang="en-US" dirty="0"/>
              <a:t>프로젝트 개요 및 목적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AIS(Automatic Identification System, </a:t>
            </a:r>
            <a:r>
              <a:rPr lang="ko-KR" altLang="en-US" b="1" dirty="0"/>
              <a:t>자동선박식별시스템</a:t>
            </a:r>
            <a:r>
              <a:rPr lang="en-US" altLang="ko-KR" b="1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b="1" dirty="0"/>
              <a:t>선박</a:t>
            </a:r>
            <a:r>
              <a:rPr lang="ko-KR" altLang="en-US" dirty="0"/>
              <a:t>의 위치</a:t>
            </a:r>
            <a:r>
              <a:rPr lang="en-US" altLang="ko-KR" dirty="0"/>
              <a:t>, 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방향 등의 </a:t>
            </a:r>
            <a:r>
              <a:rPr lang="ko-KR" altLang="en-US" b="1" dirty="0"/>
              <a:t>정보를 실시간으로 송수신</a:t>
            </a:r>
            <a:r>
              <a:rPr lang="ko-KR" altLang="en-US" dirty="0"/>
              <a:t>하는 해상 교통 관제 시스템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en-US" altLang="ko-KR" b="1" dirty="0"/>
              <a:t>AIS</a:t>
            </a:r>
            <a:r>
              <a:rPr lang="ko-KR" altLang="en-US" b="1" dirty="0"/>
              <a:t>신호가 소실된 선박의 경로를 예측</a:t>
            </a:r>
            <a:r>
              <a:rPr lang="ko-KR" altLang="en-US" dirty="0"/>
              <a:t>함으로써 선박 간 충돌 방지</a:t>
            </a:r>
            <a:r>
              <a:rPr lang="en-US" altLang="ko-KR" dirty="0"/>
              <a:t>, </a:t>
            </a:r>
            <a:r>
              <a:rPr lang="ko-KR" altLang="en-US" dirty="0"/>
              <a:t>해상 교통 관리</a:t>
            </a:r>
            <a:r>
              <a:rPr lang="en-US" altLang="ko-KR" dirty="0"/>
              <a:t>, </a:t>
            </a:r>
            <a:r>
              <a:rPr lang="ko-KR" altLang="en-US" dirty="0"/>
              <a:t>사고에 대응함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7C1B27D-7EC4-4E7B-CD27-8C0718A0B451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5028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DF384-C953-08A0-65DD-4E7D8BC21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5.3.3 </a:t>
            </a:r>
            <a:r>
              <a:rPr lang="ko-KR" altLang="en-US" dirty="0"/>
              <a:t>모델 최적화 및 </a:t>
            </a:r>
            <a:r>
              <a:rPr lang="en-US" altLang="ko-KR" dirty="0"/>
              <a:t>hyperparameter </a:t>
            </a:r>
            <a:r>
              <a:rPr lang="ko-KR" altLang="en-US" dirty="0"/>
              <a:t>설정 내용 기술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B5B48F9-7264-4CDF-A917-9F5BD1A5A279}"/>
              </a:ext>
            </a:extLst>
          </p:cNvPr>
          <p:cNvSpPr txBox="1"/>
          <p:nvPr/>
        </p:nvSpPr>
        <p:spPr>
          <a:xfrm>
            <a:off x="906379" y="2478505"/>
            <a:ext cx="10748210" cy="2745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모델을 최적화하기 위해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하이퍼파라미터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탐색을 수행하였음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모델의 성능은 평균 제곱 오차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(MSE, Mean Squared Error)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손실 함수 값을 최소화하는 방향으로 평가함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</a:pP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하이퍼파라미터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최적화 기법으로는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Random Search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활용하여 다양한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하이퍼파라미터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조합을 실험하고 최적의 조합을 도출함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    •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모델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1</a:t>
            </a:r>
            <a:r>
              <a:rPr lang="ko-KR" altLang="ko-KR" sz="24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에서는약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720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개의 조합에서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20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개의 조합을 랜덤 </a:t>
            </a:r>
            <a:r>
              <a:rPr lang="ko-KR" altLang="ko-KR" sz="24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샘플링하여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진행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0381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DF384-C953-08A0-65DD-4E7D8BC21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5.3.3 </a:t>
            </a:r>
            <a:r>
              <a:rPr lang="ko-KR" altLang="en-US" dirty="0"/>
              <a:t>모델 최적화 및 </a:t>
            </a:r>
            <a:r>
              <a:rPr lang="en-US" altLang="ko-KR" dirty="0"/>
              <a:t>hyperparameter </a:t>
            </a:r>
            <a:r>
              <a:rPr lang="ko-KR" altLang="en-US" dirty="0"/>
              <a:t>설정 내용 기술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8A4AA7FA-FF08-46A1-848E-54D7CDD3D9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06379" y="2457590"/>
            <a:ext cx="7275096" cy="29890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DFB607-4746-47E6-A5CE-6B82AE594453}"/>
              </a:ext>
            </a:extLst>
          </p:cNvPr>
          <p:cNvSpPr txBox="1"/>
          <p:nvPr/>
        </p:nvSpPr>
        <p:spPr>
          <a:xfrm>
            <a:off x="906379" y="5446643"/>
            <a:ext cx="10651958" cy="1167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최적의 파라미터는 다음과 같음</a:t>
            </a: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{'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hidden_size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128, '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num_layers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2, '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learning_rate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0.0001, '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batch_size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32, 'dropout': 0.2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16135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EDBF0-2C11-6947-C79D-B22AAC398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3A34A-B1F7-DBAF-2A3B-8698C776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B5AFF-F17D-A883-EDAE-AE96B65BE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7959"/>
            <a:ext cx="10515600" cy="46690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 </a:t>
            </a:r>
            <a:r>
              <a:rPr lang="ko-KR" altLang="en-US" dirty="0" err="1"/>
              <a:t>풀스택</a:t>
            </a:r>
            <a:r>
              <a:rPr lang="ko-KR" altLang="en-US" dirty="0"/>
              <a:t> 웹 애플리케이션 개발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5.4.1 </a:t>
            </a:r>
            <a:r>
              <a:rPr lang="ko-KR" altLang="en-US" dirty="0" err="1"/>
              <a:t>백엔드</a:t>
            </a:r>
            <a:r>
              <a:rPr lang="ko-KR" altLang="en-US" dirty="0"/>
              <a:t> 주요 모듈 및 기능</a:t>
            </a:r>
          </a:p>
          <a:p>
            <a:pPr marL="0" indent="0">
              <a:buNone/>
            </a:pPr>
            <a:r>
              <a:rPr lang="ko-KR" altLang="en-US" dirty="0"/>
              <a:t> 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8FF40D5-D705-46E9-394C-0F22B8CFB67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131BD41C-B647-4849-AECE-8CF966F8D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389" y="2457590"/>
            <a:ext cx="62245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077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EDBF0-2C11-6947-C79D-B22AAC398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3A34A-B1F7-DBAF-2A3B-8698C776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B5AFF-F17D-A883-EDAE-AE96B65BE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5.4.2 </a:t>
            </a:r>
            <a:r>
              <a:rPr lang="ko-KR" altLang="en-US" dirty="0" err="1"/>
              <a:t>프런트엔드</a:t>
            </a:r>
            <a:r>
              <a:rPr lang="ko-KR" altLang="en-US" dirty="0"/>
              <a:t> 주요 모듈 및 기능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React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및 함수형 컴포넌트</a:t>
            </a:r>
          </a:p>
          <a:p>
            <a:pPr latinLnBrk="1">
              <a:spcAft>
                <a:spcPts val="800"/>
              </a:spcAft>
            </a:pP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함수형 컴포넌트와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Hooks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사용</a:t>
            </a:r>
          </a:p>
          <a:p>
            <a:pPr latinLnBrk="1">
              <a:spcAft>
                <a:spcPts val="800"/>
              </a:spcAft>
            </a:pPr>
            <a:r>
              <a:rPr lang="en-US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useState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useEffect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useCallback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등을 이용해 상태 관리와 사이드 이펙트를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처리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UI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영역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테이블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그래프 등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독립된 컴포넌트로 분리하여 재사용성을 </a:t>
            </a:r>
            <a:r>
              <a:rPr lang="ko-KR" altLang="en-US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높임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8FF40D5-D705-46E9-394C-0F22B8CFB67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2285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802798-8363-2F83-4DA1-0AB84DBBD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8D632-DC1C-84E3-778C-46ABA3FF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0EA185-F16A-5B08-574C-A1D7E6B08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851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5.4.2 </a:t>
            </a:r>
            <a:r>
              <a:rPr lang="ko-KR" altLang="en-US" dirty="0" err="1"/>
              <a:t>프런트엔드</a:t>
            </a:r>
            <a:r>
              <a:rPr lang="ko-KR" altLang="en-US" dirty="0"/>
              <a:t> 주요 모듈 및 기능</a:t>
            </a:r>
            <a:endParaRPr lang="en-US" altLang="ko-KR" dirty="0"/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2.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패칭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및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API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통신</a:t>
            </a:r>
          </a:p>
          <a:p>
            <a:pPr latinLnBrk="1">
              <a:spcAft>
                <a:spcPts val="800"/>
              </a:spcAft>
            </a:pP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Axios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통한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HTTP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요청</a:t>
            </a:r>
          </a:p>
          <a:p>
            <a:pPr latinLnBrk="1">
              <a:spcAft>
                <a:spcPts val="800"/>
              </a:spcAft>
            </a:pP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axios.get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사용하여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RESTful API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로부터 데이터를 받</a:t>
            </a:r>
            <a:r>
              <a:rPr lang="ko-KR" altLang="en-US" sz="18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Promise.all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이용해 여러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API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요청을 동시에 처리</a:t>
            </a:r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추출 및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포맷팅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API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응답의 다양한 포맷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예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data, response, vessels)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고려하여 데이터를 추출하는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extractResponseData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함수를 구현</a:t>
            </a:r>
          </a:p>
          <a:p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데이터를 지도와 테이블에 맞게 </a:t>
            </a:r>
            <a:r>
              <a:rPr lang="ko-KR" altLang="ko-KR" sz="18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포맷팅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필터링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null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값 처리 등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하는 로직을 포함합니다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DEAB763-50CF-C6D5-D53C-9D26AA2E3753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83664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419EA-A614-3CEE-F43E-93577BF9D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EEE4F-5F47-ED03-38FD-2C39EAA5B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68E0AA-64F3-8AE3-A8F0-42203749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851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5.4.2 </a:t>
            </a:r>
            <a:r>
              <a:rPr lang="ko-KR" altLang="en-US" dirty="0" err="1"/>
              <a:t>프런트엔드</a:t>
            </a:r>
            <a:r>
              <a:rPr lang="ko-KR" altLang="en-US" dirty="0"/>
              <a:t> 주요 모듈 및 기능</a:t>
            </a:r>
            <a:endParaRPr lang="en-US" altLang="ko-KR" dirty="0"/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3.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 시각화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(React-Leaflet)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MapContainer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TileLayer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Circle, Popup, Polyline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등의 컴포넌트를 활용하여 지도 위에 선박의 위치 및 예측 경로를 시각화</a:t>
            </a:r>
          </a:p>
          <a:p>
            <a:pPr latinLnBrk="1">
              <a:spcAft>
                <a:spcPts val="800"/>
              </a:spcAft>
            </a:pPr>
            <a:r>
              <a:rPr lang="en-US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useMap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훅을 사용한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UpdateCenter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또는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RecenterMap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컴포넌트를 통해 지도 중심 좌표를 업데이트</a:t>
            </a:r>
          </a:p>
          <a:p>
            <a:pPr latinLnBrk="1">
              <a:spcAft>
                <a:spcPts val="800"/>
              </a:spcAft>
            </a:pP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 상의 원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(circle)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클릭하면 팝업을 열어 선박 정보를 표시하며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해당 이벤트를 통해 부모 컴포넌트에 선택된 선박 정보를 전달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1ADA388-0401-2698-E683-A2713D975105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2775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AC515-E9DB-1DC5-B7C0-334680F6A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770D6E-3F62-00F7-A9E6-9C76A490B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0E44CA-0F58-08A8-6BAF-D34FB6656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851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5.4.2 </a:t>
            </a:r>
            <a:r>
              <a:rPr lang="ko-KR" altLang="en-US" dirty="0" err="1"/>
              <a:t>프런트엔드</a:t>
            </a:r>
            <a:r>
              <a:rPr lang="ko-KR" altLang="en-US" dirty="0"/>
              <a:t> 주요 모듈 및 기능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그래프 시각화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(Chart.js &amp; react-chartjs-2)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Chart.js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React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연동</a:t>
            </a:r>
          </a:p>
          <a:p>
            <a:pPr latinLnBrk="1">
              <a:spcAft>
                <a:spcPts val="800"/>
              </a:spcAf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react-chartjs-2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라이브러리를 사용하여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Bar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차트와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Doughnut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차트를</a:t>
            </a:r>
          </a:p>
          <a:p>
            <a:pPr latinLnBrk="1">
              <a:spcAft>
                <a:spcPts val="800"/>
              </a:spcAft>
            </a:pPr>
            <a:r>
              <a:rPr lang="en-US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ChartJS.register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통해 필요한 차트 요소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축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바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아크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툴팁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등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등록하여 차트 구성</a:t>
            </a:r>
          </a:p>
          <a:p>
            <a:pPr latinLnBrk="1">
              <a:spcAft>
                <a:spcPts val="800"/>
              </a:spcAft>
            </a:pPr>
            <a:r>
              <a:rPr lang="en-US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useEffect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통해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API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로부터 데이터를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패칭하고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해당 데이터를 차트에 맞게 변환하여 시각화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4D894CB-76B5-BDE1-05A8-A3B59E7AB21F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6010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23604-2A7F-4D32-8126-47EF21A26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4306C-DC1E-841A-DEB0-F39323720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FC3BEE-295D-D837-05AE-507D74004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851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5.4.2 </a:t>
            </a:r>
            <a:r>
              <a:rPr lang="ko-KR" altLang="en-US" dirty="0" err="1"/>
              <a:t>프런트엔드</a:t>
            </a:r>
            <a:r>
              <a:rPr lang="ko-KR" altLang="en-US" dirty="0"/>
              <a:t> 주요 모듈 및 기능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5.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테이블 및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페이징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기능</a:t>
            </a:r>
          </a:p>
          <a:p>
            <a:pPr latinLnBrk="1">
              <a:spcAft>
                <a:spcPts val="800"/>
              </a:spcAf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MMSI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번호를 기반으로 사용자가 입력한 검색어에 따라 데이터를 필터링</a:t>
            </a:r>
          </a:p>
          <a:p>
            <a:pPr latinLnBrk="1">
              <a:spcAft>
                <a:spcPts val="800"/>
              </a:spcAft>
            </a:pPr>
            <a:r>
              <a:rPr lang="en-US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PaginationComponent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활용하여 대량의 데이터를 페이지별로 나누어 보여주며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현재 페이지와 총 페이지 수를 관리</a:t>
            </a:r>
          </a:p>
          <a:p>
            <a:pPr latinLnBrk="1">
              <a:spcAft>
                <a:spcPts val="800"/>
              </a:spcAf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테이블의 행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(row)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클릭하면 지도 중심이 해당 선박의 위치로 이동하고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예측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API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호출하여 미래 경로 데이터를 받아와 지도에 표시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C54E719-184A-2238-C849-5727C91D4C48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0931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84F59-A3D7-474C-350E-C8AA1294F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0C4341-F04C-348F-C8F9-4387A9D76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8C756D-13F8-9195-E9C5-D2417596C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851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5.4.2 </a:t>
            </a:r>
            <a:r>
              <a:rPr lang="ko-KR" altLang="en-US" dirty="0" err="1"/>
              <a:t>프런트엔드</a:t>
            </a:r>
            <a:r>
              <a:rPr lang="ko-KR" altLang="en-US" dirty="0"/>
              <a:t> 주요 모듈 및 기능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6. UI/UX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개선</a:t>
            </a:r>
          </a:p>
          <a:p>
            <a:pPr latinLnBrk="1">
              <a:spcAft>
                <a:spcPts val="800"/>
              </a:spcAft>
            </a:pP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데이터를 </a:t>
            </a:r>
            <a:r>
              <a:rPr lang="ko-KR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패칭하는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동안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Spinner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컴포넌트를 통해 로딩 상태를 사용자에게 알</a:t>
            </a:r>
            <a:r>
              <a:rPr lang="ko-KR" altLang="en-US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림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유무에 따라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"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없음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"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또는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"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로딩 중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"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메시지를 출력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5B65A58-DD4B-06F2-473E-9368C83B2DE7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01662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EDBF0-2C11-6947-C79D-B22AAC398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3A34A-B1F7-DBAF-2A3B-8698C776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B5AFF-F17D-A883-EDAE-AE96B65BE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5.4.3 </a:t>
            </a:r>
            <a:r>
              <a:rPr lang="ko-KR" altLang="en-US" dirty="0"/>
              <a:t>주요한 웹 서비스 </a:t>
            </a:r>
            <a:r>
              <a:rPr lang="en-US" altLang="ko-KR" dirty="0"/>
              <a:t>UI </a:t>
            </a:r>
            <a:r>
              <a:rPr lang="ko-KR" altLang="en-US" dirty="0"/>
              <a:t>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8FF40D5-D705-46E9-394C-0F22B8CFB67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69440DE9-4F0A-42F8-80B1-40DD92CB2F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857" y="2576167"/>
            <a:ext cx="7585494" cy="374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455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05163-1B8A-A372-58C5-F2EC736E4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77205-F8BF-A445-14BA-0551785CC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1.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개요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03F7E5-2DCC-5992-DA61-797AA2AB4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1.2 </a:t>
            </a:r>
            <a:r>
              <a:rPr lang="ko-KR" altLang="en-US" dirty="0"/>
              <a:t>프로젝트 기간 및 참여 인원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ko-KR" altLang="en-US" dirty="0"/>
              <a:t>프로젝트 기간 </a:t>
            </a:r>
            <a:r>
              <a:rPr lang="en-US" altLang="ko-KR" dirty="0"/>
              <a:t>: 2025.01.13~2025.02.19</a:t>
            </a:r>
          </a:p>
          <a:p>
            <a:pPr marL="0" indent="0">
              <a:buNone/>
            </a:pPr>
            <a:r>
              <a:rPr lang="ko-KR" altLang="en-US" dirty="0"/>
              <a:t>참여 인원 </a:t>
            </a:r>
            <a:r>
              <a:rPr lang="en-US" altLang="ko-KR" dirty="0"/>
              <a:t>: 3</a:t>
            </a:r>
            <a:r>
              <a:rPr lang="ko-KR" altLang="en-US" dirty="0"/>
              <a:t>인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C0A5527-D882-D31F-F44A-48DA250F4435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8267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58C32D-0CB1-56A5-F7E1-8573645D8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A3D70-DC10-9BDE-E431-E295777A7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B539D8-A1C5-02AC-3F04-F4BD1732A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dirty="0"/>
              <a:t>5.4.3 </a:t>
            </a:r>
            <a:r>
              <a:rPr lang="ko-KR" altLang="en-US" dirty="0"/>
              <a:t>주요한 웹 서비스 </a:t>
            </a:r>
            <a:r>
              <a:rPr lang="en-US" altLang="ko-KR" dirty="0"/>
              <a:t>UI </a:t>
            </a:r>
            <a:r>
              <a:rPr lang="ko-KR" altLang="en-US" dirty="0"/>
              <a:t>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좌측 영역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(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그래프 영역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0" latinLnBrk="1">
              <a:spcAft>
                <a:spcPts val="800"/>
              </a:spcAft>
              <a:buNone/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시각화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79400"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-Chart.js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 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react-chartjs-2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사용하여 두 가지 차트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바 차트와 도넛 차트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렌더링합니다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통계 정보 제공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79400"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sz="1800" kern="1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미수신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시간별 선박 수나 빈도 등의 통계 데이터를 시각적으로 표현하여 사용자가 빠르게 정보를 파악할 수 있도록 </a:t>
            </a:r>
            <a:r>
              <a:rPr lang="ko-KR" altLang="ko-KR" sz="1800" kern="1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돕습니다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로딩 상태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데이터가 로드되는 동안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"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로딩 중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..."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메시지를 보여줍니다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F638DBC-F0EF-E5D5-D516-1C09790036A4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6457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90995-1244-3C50-BB2F-752F83695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5FA71B-C24B-1BFD-5CE9-0D2BF71E7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E350DE-9631-1217-A8C6-B5ABE31B3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5.4.3 </a:t>
            </a:r>
            <a:r>
              <a:rPr lang="ko-KR" altLang="en-US" dirty="0"/>
              <a:t>주요한 웹 서비스 </a:t>
            </a:r>
            <a:r>
              <a:rPr lang="en-US" altLang="ko-KR" dirty="0"/>
              <a:t>UI </a:t>
            </a:r>
            <a:r>
              <a:rPr lang="ko-KR" altLang="en-US" dirty="0"/>
              <a:t>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중앙 영역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(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 영역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0" latinLnBrk="1">
              <a:spcAft>
                <a:spcPts val="800"/>
              </a:spcAft>
              <a:buNone/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인터랙티브 지도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-React-Leaflet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사용하여 실시간으로 선박 위치를 표시하는 지도를 제공합니다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마커 및 팝업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79400"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 선박의 위치는 원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(circle)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형태로 표시되며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클릭 시 해당 선박의 정보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예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ID, MMSI,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위도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팝업으로 나타납니다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C2950F3-92F7-0E29-CFB7-63996094622E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43502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651F4-7C09-8F5D-26B1-976715894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BF89B8-711C-F3F4-4AA3-52E02A79B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69D3C1-666C-65E0-51EB-C2B2022E0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5.4.3 </a:t>
            </a:r>
            <a:r>
              <a:rPr lang="ko-KR" altLang="en-US" dirty="0"/>
              <a:t>주요한 웹 서비스 </a:t>
            </a:r>
            <a:r>
              <a:rPr lang="en-US" altLang="ko-KR" dirty="0"/>
              <a:t>UI </a:t>
            </a:r>
            <a:r>
              <a:rPr lang="ko-KR" altLang="en-US" dirty="0"/>
              <a:t>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 중심 업데이트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사용자가 지도상의 원을 클릭하면 해당 위치로 지도의 중심이 이동하며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선택된 선박의 정보가 강조됩니다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예측 경로 표시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테이블에서 특정 선박을 선택하면 예측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API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호출하여 미래 경로를 받아와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해당 경로의 각 지점을 파란 원으로 표시하고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출발점과 연결하는 초록색 선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(Polyline)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그립니다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CEDA90B-7F1C-15F8-7FFA-671C4FEE1FCC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0249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BEBE9-5FC3-A3C2-6C8E-7D0B73DA3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56018A-8F83-399B-E74D-B21AC5DB2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59087C-77F0-FD13-B175-CBD989B81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5.4.3 </a:t>
            </a:r>
            <a:r>
              <a:rPr lang="ko-KR" altLang="en-US" dirty="0"/>
              <a:t>주요한 웹 서비스 </a:t>
            </a:r>
            <a:r>
              <a:rPr lang="en-US" altLang="ko-KR" dirty="0"/>
              <a:t>UI </a:t>
            </a:r>
            <a:r>
              <a:rPr lang="ko-KR" altLang="en-US" dirty="0"/>
              <a:t>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latinLnBrk="1">
              <a:spcAft>
                <a:spcPts val="800"/>
              </a:spcAft>
              <a:buNone/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우측 영역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(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테이블 영역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목록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〮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선박의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ID, MMSI,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그리고 위도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 정보를 표 형식으로 나열합니다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검색 및 필터링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상단의 검색 입력 필드를 통해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MMSI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번호로 선박 데이터를 필터링할 수 있습니다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3004EBD-2551-F3BF-40B3-1B5577FAA148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6027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7C144-45A5-E365-C99C-FFAD60A82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C77587-4664-EE58-4FD4-A5114F1AC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C5CCD3-2E9B-6C44-B81F-FCC190AC1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5.4.3 </a:t>
            </a:r>
            <a:r>
              <a:rPr lang="ko-KR" altLang="en-US" dirty="0"/>
              <a:t>주요한 웹 서비스 </a:t>
            </a:r>
            <a:r>
              <a:rPr lang="en-US" altLang="ko-KR" dirty="0"/>
              <a:t>UI </a:t>
            </a:r>
            <a:r>
              <a:rPr lang="ko-KR" altLang="en-US" dirty="0"/>
              <a:t>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latinLnBrk="1">
              <a:spcAft>
                <a:spcPts val="800"/>
              </a:spcAft>
            </a:pPr>
            <a:r>
              <a:rPr lang="ko-KR" altLang="ko-KR" sz="1800" kern="1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페이징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처리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한 페이지에 최대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10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 행을 표시하며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sz="1800" kern="1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PaginationComponent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사용하여 페이지 간 이동이 가능합니다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상호 작용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테이블의 행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(row)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클릭하면 해당 선박의 위치로 지도 중심이 이동하고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예측 경로 데이터를 받아와 지도에 표시하는 등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지도와 연동된 인터랙티브 기능이 동작합니다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79400" indent="0" latinLnBrk="1">
              <a:spcAft>
                <a:spcPts val="800"/>
              </a:spcAft>
              <a:buNone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85D8DD6-AAFF-BCBE-18C5-9084C14726FA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9088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49534-741E-29EB-CE08-2DC1CBFAF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9CB7E0-5325-06BE-6735-F9021204F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50A2D-E302-C103-8839-4E21090CD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dirty="0"/>
              <a:t>5.4.3 </a:t>
            </a:r>
            <a:r>
              <a:rPr lang="ko-KR" altLang="en-US" dirty="0"/>
              <a:t>주요한 웹 서비스 </a:t>
            </a:r>
            <a:r>
              <a:rPr lang="en-US" altLang="ko-KR" dirty="0"/>
              <a:t>UI </a:t>
            </a:r>
            <a:r>
              <a:rPr lang="ko-KR" altLang="en-US" dirty="0"/>
              <a:t>설명</a:t>
            </a:r>
            <a:endParaRPr lang="en-US" altLang="ko-KR" dirty="0"/>
          </a:p>
          <a:p>
            <a:pPr marL="0" indent="0" latinLnBrk="1">
              <a:spcAft>
                <a:spcPts val="800"/>
              </a:spcAft>
              <a:buNone/>
            </a:pPr>
            <a:endParaRPr lang="en-US" altLang="ko-KR" sz="1800" kern="10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latinLnBrk="1">
              <a:spcAft>
                <a:spcPts val="800"/>
              </a:spcAft>
              <a:buNone/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전체적인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UI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특징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반응형 디자인 및 전체 화면 레이아웃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Tailwind CSS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클래스를 활용하여 화면 전체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(w-screen, h-screen)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사용하며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flex	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레이아웃을 통해 세 영역이 수평으로 배치됩니다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실시간 데이터 업데이트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0" latinLnBrk="1">
              <a:spcAft>
                <a:spcPts val="800"/>
              </a:spcAft>
              <a:buNone/>
            </a:pP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API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 데이터를 주기적으로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(1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분마다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갱신하여 최신 정보를 반영합니다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atinLnBrk="1">
              <a:spcAft>
                <a:spcPts val="800"/>
              </a:spcAft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사용자 친화적 인터페이스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79400" indent="0" latinLnBrk="1">
              <a:spcAft>
                <a:spcPts val="800"/>
              </a:spcAft>
              <a:buNone/>
            </a:pP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로딩 상태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검색 기능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페이지네이션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 상의 팝업 등 다양한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UI 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요소를 통해 사용자 경험을 향상시킵니다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79400" indent="0" latinLnBrk="1">
              <a:spcAft>
                <a:spcPts val="800"/>
              </a:spcAft>
              <a:buNone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071B1EA-6F06-117D-1CB0-BEC7E1F23626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7196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1DD73-796C-BBB1-8DE6-406FBCBD7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5ED70-5AFB-5860-0B4B-B0DF01957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6.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결과 및 시연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50EF4D-D842-D14F-2E2C-4A6FC402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6.1 AI </a:t>
            </a:r>
            <a:r>
              <a:rPr lang="ko-KR" altLang="en-US" dirty="0"/>
              <a:t>모델 성능 평가 및 결과 분석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C22253-AA06-F210-8105-13045E0E8FB9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1223F65-7289-4D0A-8DEC-9EF3C2297ECD}"/>
              </a:ext>
            </a:extLst>
          </p:cNvPr>
          <p:cNvSpPr txBox="1"/>
          <p:nvPr/>
        </p:nvSpPr>
        <p:spPr>
          <a:xfrm>
            <a:off x="5831305" y="2542337"/>
            <a:ext cx="5654842" cy="259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에서는 예측 모델의 성능을 평가하기 위해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RMSE(Root Mean Square Error)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이용함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RMSE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초기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1.3433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 수정을 거쳐 최종적으로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0.1714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감소하였음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8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</a:t>
            </a:r>
            <a:r>
              <a:rPr lang="ko-KR" altLang="en-US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러한 결과를 바탕으로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마지막 신호로부터 항로를 예측하면 다음과 같은 결과를 볼 수 있음</a:t>
            </a:r>
            <a:endParaRPr lang="en-US" altLang="ko-KR" sz="1800" dirty="0">
              <a:solidFill>
                <a:srgbClr val="001D35"/>
              </a:solidFill>
              <a:latin typeface="Arial" panose="020B0604020202020204" pitchFamily="34" charset="0"/>
            </a:endParaRP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FABB92-DE1B-40D5-B8FC-12E41503AA6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5" y="2209959"/>
            <a:ext cx="5731510" cy="358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277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1DD73-796C-BBB1-8DE6-406FBCBD7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5ED70-5AFB-5860-0B4B-B0DF01957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6.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결과 및 시연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50EF4D-D842-D14F-2E2C-4A6FC402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6.2 </a:t>
            </a:r>
            <a:r>
              <a:rPr lang="ko-KR" altLang="en-US" dirty="0"/>
              <a:t>웹 애플리케이션 </a:t>
            </a:r>
            <a:r>
              <a:rPr lang="ko-KR" altLang="en-US"/>
              <a:t>기능 시연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C22253-AA06-F210-8105-13045E0E8FB9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55DD291E-18CE-4BED-8CBC-5B43C44CA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306" y="2405697"/>
            <a:ext cx="8143336" cy="402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5666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1DD73-796C-BBB1-8DE6-406FBCBD7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5ED70-5AFB-5860-0B4B-B0DF01957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6.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결과 및 시연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50EF4D-D842-D14F-2E2C-4A6FC402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6.3 </a:t>
            </a:r>
            <a:r>
              <a:rPr lang="ko-KR" altLang="en-US" dirty="0"/>
              <a:t>프로젝트의 비즈니스적 가치 및 기대 효과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선박의 </a:t>
            </a:r>
            <a:r>
              <a:rPr lang="ko-KR" altLang="en-US" b="1" dirty="0"/>
              <a:t>현재 위치 확인 </a:t>
            </a:r>
            <a:r>
              <a:rPr lang="ko-KR" altLang="en-US" dirty="0"/>
              <a:t>및 </a:t>
            </a:r>
            <a:r>
              <a:rPr lang="en-US" altLang="ko-KR" dirty="0"/>
              <a:t>AIS </a:t>
            </a:r>
            <a:r>
              <a:rPr lang="ko-KR" altLang="en-US" dirty="0"/>
              <a:t>소실 선박의 </a:t>
            </a:r>
            <a:r>
              <a:rPr lang="ko-KR" altLang="en-US" b="1" dirty="0"/>
              <a:t>경로 예측과 위치를 제공</a:t>
            </a:r>
            <a:r>
              <a:rPr lang="ko-KR" altLang="en-US" dirty="0"/>
              <a:t>하여 사고를 예방한다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C22253-AA06-F210-8105-13045E0E8FB9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8155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7.1 </a:t>
            </a:r>
            <a:r>
              <a:rPr lang="ko-KR" altLang="en-US" dirty="0"/>
              <a:t>본인의 역할 및 주요 기여 사항</a:t>
            </a: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정진욱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팀장 및 데이터 분석 역할을 맡음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㈜지씨의 담당자와 소통하여 데이터 수집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수집된 데이터의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결측치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및 이상치 제거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보간법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적용 등의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전처리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과정 수행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예측에 필요한 주요 특성을 선정하기 위해 특성공학을 이용함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4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항로 예측을 위해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LSTM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기반 시계열 모델 설계 및 구현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하이퍼파라미터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최적화를 위해 모델 구조 및 </a:t>
            </a:r>
            <a:r>
              <a:rPr lang="ko-KR" altLang="ko-KR" sz="24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학습률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설정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성능 평가를 위해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RMSE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분석 및 개선 시행</a:t>
            </a:r>
            <a:endParaRPr lang="ko-KR" altLang="en-US" sz="24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7258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11EDC-48B2-ED19-702A-F0A1B4742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F3F52-90D9-C002-1DF5-BC5597F8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1.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개요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AA1B51-DA43-6D25-C8DF-C633E48A7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1.3 </a:t>
            </a:r>
            <a:r>
              <a:rPr lang="ko-KR" altLang="en-US" dirty="0"/>
              <a:t>참여 기업 기반 프로젝트 훈련의 의미와 배경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실제 기업이 필요로 하는 기술을 익히고</a:t>
            </a:r>
            <a:r>
              <a:rPr lang="en-US" altLang="ko-KR" dirty="0"/>
              <a:t>, </a:t>
            </a:r>
            <a:r>
              <a:rPr lang="ko-KR" altLang="en-US" dirty="0"/>
              <a:t>기업과 협업하여 실무 중심의 프로젝트를 수행함으로써 단순한 이론 학습이 아니라 기업의 요구에 맞춘 실용적인 </a:t>
            </a:r>
            <a:r>
              <a:rPr lang="en-US" altLang="ko-KR" dirty="0"/>
              <a:t>AI </a:t>
            </a:r>
            <a:r>
              <a:rPr lang="ko-KR" altLang="en-US" dirty="0"/>
              <a:t>모델 개발과 데이터 분석</a:t>
            </a:r>
            <a:r>
              <a:rPr lang="en-US" altLang="ko-KR" dirty="0"/>
              <a:t>, </a:t>
            </a:r>
            <a:r>
              <a:rPr lang="ko-KR" altLang="en-US" dirty="0" err="1"/>
              <a:t>풀스택</a:t>
            </a:r>
            <a:r>
              <a:rPr lang="ko-KR" altLang="en-US" dirty="0"/>
              <a:t> </a:t>
            </a:r>
            <a:r>
              <a:rPr lang="ko-KR" altLang="en-US" dirty="0" err="1"/>
              <a:t>웹애플리케이션</a:t>
            </a:r>
            <a:r>
              <a:rPr lang="ko-KR" altLang="en-US" dirty="0"/>
              <a:t> 개발을 할 수 있도록 합니다</a:t>
            </a:r>
            <a:r>
              <a:rPr lang="en-US" altLang="ko-KR" dirty="0"/>
              <a:t>.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F87ADB4-8D7F-C841-7517-E5794B602B2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7209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7.2 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기술적인 측면에서 개인이 달성한 성취 및 </a:t>
            </a:r>
            <a:r>
              <a:rPr lang="ko-KR" altLang="ko-KR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배운점</a:t>
            </a: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정진욱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  <a:tab pos="2124075" algn="l"/>
              </a:tabLst>
            </a:pPr>
            <a:r>
              <a:rPr lang="en-US" altLang="ko-KR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실제 데이터에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결측치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이상치 처리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보간법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적용하는 과정을 경험</a:t>
            </a: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  <a:tab pos="2124075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모델의 예측 성능을 끌어올리기 위해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기존 변수를 조합하여 새로운 변수를 만드는 특성공학 수행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  <a:tab pos="2124075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하이퍼파라미터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최적화 작업을 통해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파라미터가 얼마나 모델 성능에 영향을 미치는지 학습하였음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3930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7.2</a:t>
            </a:r>
            <a:r>
              <a:rPr lang="en-US" altLang="ko-KR" sz="24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기술적인 측면에서 개인이 달성한 성취 및 </a:t>
            </a:r>
            <a:r>
              <a:rPr lang="ko-KR" altLang="ko-KR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배운점</a:t>
            </a: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정진욱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비즈니스측면</a:t>
            </a: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  <a:tab pos="2124075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실제 기업과 협업을 통해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요구사항을 반영하는 법을 학습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  <a:tab pos="2124075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단순히 모델을 개발하는 것 뿐만 아니라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팀원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기업 담당자와 소통하며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조정하는 과정을 배움</a:t>
            </a: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  <a:tab pos="2124075" algn="l"/>
              </a:tabLst>
            </a:pP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1385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7.3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향후 취업과의 연계성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정진욱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  <a:tab pos="2124075" algn="l"/>
              </a:tabLst>
            </a:pP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본 프로젝트를 통해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데이터 수집 및 </a:t>
            </a:r>
            <a:r>
              <a:rPr lang="ko-KR" altLang="ko-KR" sz="24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전처리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/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딥러닝 모델 구축 및 최적화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/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예측 결과를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DB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에 저장하고 </a:t>
            </a:r>
            <a:r>
              <a:rPr lang="ko-KR" altLang="ko-KR" sz="24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백엔드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/</a:t>
            </a:r>
            <a:r>
              <a:rPr lang="ko-KR" altLang="ko-KR" sz="24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프론트엔드에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제공하는 경험을 통해 실무 역량을 키웠으며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이는 데이터 분석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AI 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엔지니어링 등에 활용할 수 있을 것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9745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1220"/>
          </a:xfrm>
        </p:spPr>
        <p:txBody>
          <a:bodyPr>
            <a:normAutofit fontScale="77500" lnSpcReduction="20000"/>
          </a:bodyPr>
          <a:lstStyle/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7.4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개선사항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정진욱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부족한 성능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현재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LSTM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모델을 사용하여 항로를 예측하는 과정에서 예측 오차가 발생함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기존 모델은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AIS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신호의 불규칙한 수집 간격으로 인해 일정한 패턴을 학습하기 어려우며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특히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step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기준으로 미래 위치를 예측하는 방식이라 실제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5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분 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10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분 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30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분 후의 위치와 차이가 발생할 가능성이 큼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이를 해결하기 위해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보간법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(Interpolation)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적용하면 속도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방향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시간 등의 데이터를 활용하여 불규칙한 데이터 간격을 보완하고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데이터의 연속성을 강화할 수 있음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또한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기존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step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기반 예측 방식은 샘플 간 시간 간격이 일정하지 않아 실제 시간 기준 예측이 부정확할 가능성이 크므로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time_diff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등을 활용하여 정확한 시간 단위로 미래 데이터를 선택하는 방식으로 개선해야 함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더불어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Transformer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기반 모델을 활용하면 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AIS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데이터의 패턴을 효과적으로 학습할 수 있으며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시간 정보를 함께 입력하면 모델이 정확한 시간 정보를 반영한 예측을 수행할 수 있음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따라서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보간법을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활용한 데이터 정제와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Transformer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 적용을 통해 예측 정확도를 더욱 향상시킬 수 있을 것으로 보임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26478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27940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Flask 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미적용</a:t>
            </a:r>
          </a:p>
          <a:p>
            <a:pPr marL="508000"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Flask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이용하여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API 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기반 실시간 서비스를 제공하려고 하였으나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예측 결과의 오차가 심각하여 적용하지 못함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추후 예측 성능이 개선되면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Flask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다시 적용하여 실시간 서비스를 제공할 수 있도록 검토할 예정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7940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지형 반영 부족</a:t>
            </a:r>
          </a:p>
          <a:p>
            <a:pPr marL="508000"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현재 예측 모델은 지형 정보를 고려하지 않고 학습 및 예측이 이루어지고 있음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이로 인해 선박이 육지를 통과하는 등 비현실적인 이동 경로가 생성되는 문제가 발생함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이를 방지하기 위해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GeoJSON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GIS 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데이터를 활용하여 해상 항로 정보와 지형 데이터를 반영하는 방법을 고려할 수 있음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875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7.1 </a:t>
            </a:r>
            <a:r>
              <a:rPr lang="ko-KR" altLang="en-US" dirty="0"/>
              <a:t>본인의 역할 및 주요 기여 사항</a:t>
            </a: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en-US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송소정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en-US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프런트</a:t>
            </a:r>
            <a:r>
              <a:rPr lang="ko-KR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엔드를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맡아 이 프로젝트의 웹서비스의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UI,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화면을 구현하였습니다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20030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7.2 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기술적인 측면에서 개인이 달성한 성취 및 </a:t>
            </a:r>
            <a:r>
              <a:rPr lang="ko-KR" altLang="ko-KR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배운점</a:t>
            </a: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en-US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송소정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프로그램의 컨트롤 플로우 또는 </a:t>
            </a:r>
            <a:r>
              <a:rPr lang="en-US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axios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통한 데이터흐름을 더 생각해본 경험이 되었</a:t>
            </a: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습니다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3293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7.4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개선사항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en-US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송소정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indent="139700"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여러가지 편의성을 고려해서 만들었지만 구현하지 못한 여러가지 기능들이 아쉬움</a:t>
            </a:r>
          </a:p>
          <a:p>
            <a:pPr indent="139700"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기획단계에서부터 꼼꼼히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적극적으로 했어야 했다</a:t>
            </a:r>
          </a:p>
          <a:p>
            <a:pPr indent="137160"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최신정보가 들어오면 실시간으로 화면이 바뀌어야 하는데 기능을 구현하지 못함</a:t>
            </a:r>
          </a:p>
          <a:p>
            <a:pPr indent="137160"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조류와 기상을 고려하지 못한 화면 기능들이 아쉬웠습니다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indent="137160">
              <a:spcAft>
                <a:spcPts val="800"/>
              </a:spcAft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지도를 </a:t>
            </a:r>
            <a:r>
              <a:rPr lang="ko-KR" altLang="en-US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구현할때</a:t>
            </a:r>
            <a:r>
              <a:rPr lang="ko-KR" altLang="en-US" sz="18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en-US" altLang="ko-KR" sz="18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OSM(OpenStreetMap) </a:t>
            </a:r>
            <a:r>
              <a:rPr lang="ko-KR" altLang="en-US" sz="18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기반</a:t>
            </a:r>
            <a:r>
              <a:rPr lang="ko-KR" altLang="en-US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에서 </a:t>
            </a:r>
            <a:r>
              <a:rPr lang="en-US" altLang="ko-KR" sz="1800" b="1" dirty="0" err="1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Mapbox</a:t>
            </a:r>
            <a:r>
              <a:rPr lang="en-US" altLang="ko-KR" sz="18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GL JS</a:t>
            </a:r>
            <a:r>
              <a:rPr lang="ko-KR" altLang="en-US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로 전환하여 </a:t>
            </a:r>
            <a:r>
              <a:rPr lang="ko-KR" altLang="en-US" sz="180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성능을 높일 수 있었음에도 최적화 </a:t>
            </a:r>
            <a:r>
              <a:rPr lang="ko-KR" altLang="en-US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기법을 적용하지 못해 아쉬웠습니다</a:t>
            </a:r>
            <a:r>
              <a:rPr lang="en-US" altLang="ko-KR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..</a:t>
            </a:r>
            <a:endParaRPr lang="ko-KR" altLang="en-US" sz="1800" dirty="0">
              <a:effectLst/>
              <a:latin typeface="Arial" panose="020B0604020202020204" pitchFamily="34" charset="0"/>
            </a:endParaRPr>
          </a:p>
          <a:p>
            <a:pPr indent="137160">
              <a:spcAft>
                <a:spcPts val="800"/>
              </a:spcAft>
            </a:pPr>
            <a:endParaRPr lang="en-US" altLang="ko-KR" sz="1200" dirty="0">
              <a:latin typeface="+mj-lt"/>
            </a:endParaRPr>
          </a:p>
          <a:p>
            <a:pPr indent="137160" latinLnBrk="1">
              <a:spcAft>
                <a:spcPts val="800"/>
              </a:spcAf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81764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7.1 </a:t>
            </a:r>
            <a:r>
              <a:rPr lang="ko-KR" altLang="en-US" dirty="0"/>
              <a:t>본인의 역할 및 주요 기여 사항</a:t>
            </a: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김은희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백엔드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endParaRPr lang="en-US" altLang="ko-KR" sz="24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dirty="0">
                <a:latin typeface="+mn-ea"/>
              </a:rPr>
              <a:t>-</a:t>
            </a:r>
            <a:r>
              <a:rPr lang="en-US" altLang="ko-KR" sz="1800" kern="0" spc="0" dirty="0" err="1">
                <a:effectLst/>
                <a:latin typeface="+mn-ea"/>
              </a:rPr>
              <a:t>AISDataLostService</a:t>
            </a:r>
            <a:r>
              <a:rPr lang="ko-KR" altLang="en-US" sz="1800" kern="0" spc="0" dirty="0">
                <a:effectLst/>
                <a:latin typeface="+mn-ea"/>
              </a:rPr>
              <a:t>를 통해 신호 소실 선박을 분석하고 통계를 제공</a:t>
            </a:r>
            <a:endParaRPr lang="en-US" altLang="ko-KR" sz="18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spc="0" dirty="0">
                <a:effectLst/>
                <a:latin typeface="+mn-ea"/>
              </a:rPr>
              <a:t>-RESTful API</a:t>
            </a:r>
            <a:r>
              <a:rPr lang="ko-KR" altLang="en-US" sz="1800" kern="0" spc="0" dirty="0">
                <a:effectLst/>
                <a:latin typeface="+mn-ea"/>
              </a:rPr>
              <a:t>를 구축하고 선박 데이터 조회 및 예측 </a:t>
            </a:r>
            <a:r>
              <a:rPr lang="en-US" altLang="ko-KR" sz="1800" kern="0" spc="0" dirty="0">
                <a:effectLst/>
                <a:latin typeface="+mn-ea"/>
              </a:rPr>
              <a:t>API</a:t>
            </a:r>
            <a:r>
              <a:rPr lang="ko-KR" altLang="en-US" sz="1800" kern="0" spc="0" dirty="0">
                <a:effectLst/>
                <a:latin typeface="+mn-ea"/>
              </a:rPr>
              <a:t>를 제공함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spc="0" dirty="0">
                <a:effectLst/>
                <a:latin typeface="+mn-ea"/>
              </a:rPr>
              <a:t>-JPA </a:t>
            </a:r>
            <a:r>
              <a:rPr lang="ko-KR" altLang="en-US" sz="1800" kern="0" spc="0" dirty="0">
                <a:effectLst/>
                <a:latin typeface="+mn-ea"/>
              </a:rPr>
              <a:t>쿼리를 최적화하여 데이터 조회 성능을 개선함</a:t>
            </a:r>
            <a:r>
              <a:rPr lang="en-US" altLang="ko-KR" sz="1800" kern="0" spc="0" dirty="0">
                <a:effectLst/>
                <a:latin typeface="+mn-ea"/>
              </a:rPr>
              <a:t>.</a:t>
            </a:r>
            <a:endParaRPr lang="ko-KR" altLang="en-US" sz="18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spc="0" dirty="0">
                <a:effectLst/>
                <a:latin typeface="+mn-ea"/>
              </a:rPr>
              <a:t>-</a:t>
            </a:r>
            <a:r>
              <a:rPr lang="ko-KR" altLang="en-US" sz="1800" kern="0" spc="0" dirty="0">
                <a:effectLst/>
                <a:latin typeface="+mn-ea"/>
              </a:rPr>
              <a:t>프로젝트의 </a:t>
            </a:r>
            <a:r>
              <a:rPr lang="en-US" altLang="ko-KR" sz="1800" kern="0" spc="0" dirty="0">
                <a:effectLst/>
                <a:latin typeface="+mn-ea"/>
              </a:rPr>
              <a:t>Spring Boot </a:t>
            </a:r>
            <a:r>
              <a:rPr lang="ko-KR" altLang="en-US" sz="1800" kern="0" spc="0" dirty="0">
                <a:effectLst/>
                <a:latin typeface="+mn-ea"/>
              </a:rPr>
              <a:t>기반 시스템 아키텍처를 설계하고</a:t>
            </a:r>
            <a:r>
              <a:rPr lang="en-US" altLang="ko-KR" sz="1800" kern="0" spc="0" dirty="0">
                <a:effectLst/>
                <a:latin typeface="+mn-ea"/>
              </a:rPr>
              <a:t>, </a:t>
            </a:r>
            <a:r>
              <a:rPr lang="ko-KR" altLang="en-US" sz="1800" kern="0" spc="0" dirty="0">
                <a:effectLst/>
                <a:latin typeface="+mn-ea"/>
              </a:rPr>
              <a:t>데이터 흐름을 정의함</a:t>
            </a:r>
            <a:r>
              <a:rPr lang="en-US" altLang="ko-KR" sz="1800" kern="0" spc="0" dirty="0">
                <a:effectLst/>
                <a:latin typeface="+mn-ea"/>
              </a:rPr>
              <a:t>.</a:t>
            </a:r>
            <a:endParaRPr lang="ko-KR" altLang="en-US" sz="18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spc="0" dirty="0">
                <a:effectLst/>
                <a:latin typeface="+mn-ea"/>
              </a:rPr>
              <a:t>-WebConfig.java</a:t>
            </a:r>
            <a:r>
              <a:rPr lang="ko-KR" altLang="en-US" sz="1800" kern="0" spc="0" dirty="0">
                <a:effectLst/>
                <a:latin typeface="+mn-ea"/>
              </a:rPr>
              <a:t>에서 </a:t>
            </a:r>
            <a:r>
              <a:rPr lang="en-US" altLang="ko-KR" sz="1800" kern="0" spc="0" dirty="0">
                <a:effectLst/>
                <a:latin typeface="+mn-ea"/>
              </a:rPr>
              <a:t>CORS </a:t>
            </a:r>
            <a:r>
              <a:rPr lang="ko-KR" altLang="en-US" sz="1800" kern="0" spc="0" dirty="0">
                <a:effectLst/>
                <a:latin typeface="+mn-ea"/>
              </a:rPr>
              <a:t>정책을 설정하여 </a:t>
            </a:r>
            <a:r>
              <a:rPr lang="ko-KR" altLang="en-US" sz="1800" kern="0" spc="0" dirty="0" err="1">
                <a:effectLst/>
                <a:latin typeface="+mn-ea"/>
              </a:rPr>
              <a:t>프런트엔드와의</a:t>
            </a:r>
            <a:r>
              <a:rPr lang="ko-KR" altLang="en-US" sz="1800" kern="0" spc="0" dirty="0">
                <a:effectLst/>
                <a:latin typeface="+mn-ea"/>
              </a:rPr>
              <a:t> 원활한 통신을 지원함</a:t>
            </a:r>
            <a:r>
              <a:rPr lang="en-US" altLang="ko-KR" sz="1800" kern="0" spc="0" dirty="0">
                <a:solidFill>
                  <a:srgbClr val="008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900" kern="0" spc="0" dirty="0">
              <a:effectLst/>
              <a:latin typeface="+mn-ea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716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7.2 </a:t>
            </a:r>
            <a:r>
              <a:rPr lang="ko-KR" altLang="ko-KR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기술적인 측면에서 개인이 달성한 성취 및 </a:t>
            </a:r>
            <a:r>
              <a:rPr lang="ko-KR" altLang="ko-KR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배운점</a:t>
            </a: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김은희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spc="0" dirty="0">
                <a:effectLst/>
                <a:latin typeface="+mn-ea"/>
              </a:rPr>
              <a:t>-DB</a:t>
            </a:r>
            <a:r>
              <a:rPr lang="ko-KR" altLang="en-US" sz="2000" kern="0" spc="0" dirty="0">
                <a:effectLst/>
                <a:latin typeface="+mn-ea"/>
              </a:rPr>
              <a:t>에서 필요한 데이터만을 추출하기 위해 쿼리문을 최적화하는 법을 배움</a:t>
            </a:r>
            <a:endParaRPr lang="en-US" altLang="ko-KR" sz="20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kern="0" dirty="0">
                <a:latin typeface="+mn-ea"/>
              </a:rPr>
              <a:t>-</a:t>
            </a:r>
            <a:r>
              <a:rPr lang="ko-KR" altLang="en-US" sz="2000" kern="0" dirty="0">
                <a:latin typeface="+mn-ea"/>
              </a:rPr>
              <a:t>최종적으로 활용하지는 않았지만 초기에 시스템을 구현하는 과정에서 </a:t>
            </a:r>
            <a:r>
              <a:rPr lang="ko-KR" altLang="en-US" sz="2000" kern="0" spc="0" dirty="0" err="1">
                <a:effectLst/>
                <a:latin typeface="+mn-ea"/>
              </a:rPr>
              <a:t>웹소켓</a:t>
            </a:r>
            <a:r>
              <a:rPr lang="ko-KR" altLang="en-US" sz="2000" kern="0" spc="0" dirty="0">
                <a:effectLst/>
                <a:latin typeface="+mn-ea"/>
              </a:rPr>
              <a:t> 활용하는 법을 배움</a:t>
            </a:r>
            <a:r>
              <a:rPr lang="en-US" altLang="ko-KR" sz="2000" kern="0" spc="0" dirty="0">
                <a:effectLst/>
                <a:latin typeface="+mn-ea"/>
              </a:rPr>
              <a:t>.</a:t>
            </a:r>
            <a:endParaRPr lang="ko-KR" altLang="en-US" sz="2000" kern="0" spc="0" dirty="0">
              <a:effectLst/>
              <a:latin typeface="+mn-ea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8803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B2015-3704-5599-B421-3C446CF3A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A3B577-B039-77EB-74FE-6C411DE4A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2.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배경 및 문제 설명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E33A42-052E-BBBF-F6C9-636E597DB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2.1 </a:t>
            </a:r>
            <a:r>
              <a:rPr lang="ko-KR" altLang="en-US" dirty="0"/>
              <a:t>프로젝트 참여기업 소개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b="1" dirty="0"/>
              <a:t>㈜지씨</a:t>
            </a:r>
            <a:endParaRPr lang="en-US" altLang="ko-KR" b="1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해상감시 분야 전문 </a:t>
            </a:r>
            <a:r>
              <a:rPr lang="en-US" altLang="ko-KR" dirty="0"/>
              <a:t>IT</a:t>
            </a:r>
            <a:r>
              <a:rPr lang="ko-KR" altLang="en-US" dirty="0"/>
              <a:t>기업으로 선박교통관제시스템</a:t>
            </a:r>
            <a:r>
              <a:rPr lang="en-US" altLang="ko-KR" dirty="0"/>
              <a:t>(VTS)</a:t>
            </a:r>
            <a:r>
              <a:rPr lang="ko-KR" altLang="en-US" dirty="0"/>
              <a:t>을 비롯한 해양정보통신솔루션을 연구개발</a:t>
            </a:r>
            <a:r>
              <a:rPr lang="en-US" altLang="ko-KR" dirty="0"/>
              <a:t>, </a:t>
            </a:r>
            <a:r>
              <a:rPr lang="ko-KR" altLang="en-US" dirty="0"/>
              <a:t>공급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b="1" dirty="0"/>
              <a:t>선박교통관제시스템</a:t>
            </a:r>
            <a:r>
              <a:rPr lang="en-US" altLang="ko-KR" b="1" dirty="0"/>
              <a:t>(VTS)</a:t>
            </a:r>
            <a:r>
              <a:rPr lang="ko-KR" altLang="en-US" dirty="0"/>
              <a:t>을 통해 해상에서 선박이나 해양 시설물의 위치</a:t>
            </a:r>
            <a:r>
              <a:rPr lang="en-US" altLang="ko-KR" dirty="0"/>
              <a:t>, </a:t>
            </a:r>
            <a:r>
              <a:rPr lang="ko-KR" altLang="en-US" dirty="0"/>
              <a:t>움직임</a:t>
            </a:r>
            <a:r>
              <a:rPr lang="en-US" altLang="ko-KR" dirty="0"/>
              <a:t>, </a:t>
            </a:r>
            <a:r>
              <a:rPr lang="ko-KR" altLang="en-US" dirty="0"/>
              <a:t>상태 등 선박 </a:t>
            </a:r>
            <a:r>
              <a:rPr lang="ko-KR" altLang="en-US" b="1" dirty="0"/>
              <a:t>운항상황을 관찰</a:t>
            </a:r>
            <a:r>
              <a:rPr lang="ko-KR" altLang="en-US" dirty="0"/>
              <a:t>하고 </a:t>
            </a:r>
            <a:r>
              <a:rPr lang="ko-KR" altLang="en-US" b="1" dirty="0"/>
              <a:t>해양 위험 상황을 예측</a:t>
            </a:r>
            <a:r>
              <a:rPr lang="ko-KR" altLang="en-US" dirty="0"/>
              <a:t>하여 안전 운항에 필요한 정보를 제공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EF48413-A8EF-197C-911B-7EF19CB32068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49799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7.3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향후 취업과의 연계성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김은희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kern="0" spc="0" dirty="0">
                <a:effectLst/>
                <a:latin typeface="+mn-ea"/>
              </a:rPr>
              <a:t>-</a:t>
            </a:r>
            <a:r>
              <a:rPr lang="ko-KR" altLang="en-US" sz="2400" kern="0" spc="0" dirty="0">
                <a:effectLst/>
                <a:latin typeface="+mn-ea"/>
              </a:rPr>
              <a:t>데이터베이스를 분석하고 관리</a:t>
            </a:r>
            <a:r>
              <a:rPr lang="en-US" altLang="ko-KR" sz="2400" kern="0" spc="0" dirty="0">
                <a:effectLst/>
                <a:latin typeface="+mn-ea"/>
              </a:rPr>
              <a:t>, </a:t>
            </a:r>
            <a:r>
              <a:rPr lang="ko-KR" altLang="en-US" sz="2400" kern="0" spc="0" dirty="0">
                <a:effectLst/>
                <a:latin typeface="+mn-ea"/>
              </a:rPr>
              <a:t>처리할 수 있다</a:t>
            </a:r>
            <a:r>
              <a:rPr lang="en-US" altLang="ko-KR" sz="2400" kern="0" spc="0" dirty="0">
                <a:effectLst/>
                <a:latin typeface="+mn-ea"/>
              </a:rPr>
              <a:t>.</a:t>
            </a:r>
            <a:endParaRPr lang="ko-KR" altLang="en-US" sz="2400" kern="0" spc="0" dirty="0"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kern="0" spc="0" dirty="0">
                <a:effectLst/>
                <a:latin typeface="+mn-ea"/>
              </a:rPr>
              <a:t>-</a:t>
            </a:r>
            <a:r>
              <a:rPr lang="ko-KR" altLang="en-US" sz="2400" kern="0" spc="0" dirty="0" err="1">
                <a:effectLst/>
                <a:latin typeface="+mn-ea"/>
              </a:rPr>
              <a:t>웹소켓</a:t>
            </a:r>
            <a:r>
              <a:rPr lang="ko-KR" altLang="en-US" sz="2400" kern="0" spc="0" dirty="0">
                <a:effectLst/>
                <a:latin typeface="+mn-ea"/>
              </a:rPr>
              <a:t> 활용하여 주기적으로 데이터를 전달할 수 있다</a:t>
            </a:r>
            <a:r>
              <a:rPr lang="en-US" altLang="ko-KR" sz="2400" kern="0" spc="0" dirty="0">
                <a:effectLst/>
                <a:latin typeface="+mn-ea"/>
              </a:rPr>
              <a:t>.</a:t>
            </a:r>
            <a:endParaRPr lang="ko-KR" altLang="en-US" sz="2400" kern="0" spc="0" dirty="0">
              <a:effectLst/>
              <a:latin typeface="+mn-ea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279455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팀구성원별 기여 내용 및 학습 경험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7.4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개선사항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김은희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en-US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웹소켓을</a:t>
            </a: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활용하여 실시간으로 </a:t>
            </a:r>
            <a:r>
              <a:rPr lang="ko-KR" altLang="en-US" sz="2400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프런트엔드에</a:t>
            </a:r>
            <a:r>
              <a:rPr lang="ko-KR" altLang="en-US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데이터를 전달하는 시스템을 개발하였으나 최종 결과물에는 반영되지 않아 아쉬웠다</a:t>
            </a:r>
            <a:r>
              <a:rPr lang="en-US" altLang="ko-KR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0751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15EFB9-91C1-8E89-6A2B-8B9232B3A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9715B5-65B9-4FC2-2942-244CD2808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8.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참조 자료 및 부록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1D4FB5-876F-9C02-9177-D34847E05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8.1 </a:t>
            </a:r>
            <a:r>
              <a:rPr lang="ko-KR" altLang="en-US" dirty="0"/>
              <a:t>사용된 논문</a:t>
            </a:r>
            <a:r>
              <a:rPr lang="en-US" altLang="ko-KR" dirty="0"/>
              <a:t>, </a:t>
            </a:r>
            <a:r>
              <a:rPr lang="ko-KR" altLang="en-US" dirty="0"/>
              <a:t>문서</a:t>
            </a:r>
            <a:r>
              <a:rPr lang="en-US" altLang="ko-KR" dirty="0"/>
              <a:t>, API </a:t>
            </a:r>
            <a:r>
              <a:rPr lang="ko-KR" altLang="en-US" dirty="0"/>
              <a:t>문서</a:t>
            </a:r>
            <a:r>
              <a:rPr lang="en-US" altLang="ko-KR" dirty="0"/>
              <a:t>, </a:t>
            </a:r>
            <a:r>
              <a:rPr lang="ko-KR" altLang="en-US" dirty="0"/>
              <a:t>구글자료</a:t>
            </a:r>
            <a:r>
              <a:rPr lang="en-US" altLang="ko-KR" dirty="0"/>
              <a:t>, </a:t>
            </a:r>
            <a:r>
              <a:rPr lang="en-US" altLang="ko-KR" dirty="0" err="1"/>
              <a:t>chatGPT</a:t>
            </a:r>
            <a:r>
              <a:rPr lang="en-US" altLang="ko-KR" dirty="0"/>
              <a:t> </a:t>
            </a:r>
            <a:r>
              <a:rPr lang="ko-KR" altLang="en-US" dirty="0"/>
              <a:t>자료를 모두 언급</a:t>
            </a:r>
          </a:p>
          <a:p>
            <a:pPr marL="0" indent="0">
              <a:buNone/>
            </a:pPr>
            <a:r>
              <a:rPr lang="en-US" altLang="ko-KR" dirty="0"/>
              <a:t>8.2 </a:t>
            </a:r>
            <a:r>
              <a:rPr lang="ko-KR" altLang="en-US" dirty="0"/>
              <a:t>가져온 기술 자료</a:t>
            </a:r>
            <a:r>
              <a:rPr lang="en-US" altLang="ko-KR" dirty="0"/>
              <a:t>(</a:t>
            </a:r>
            <a:r>
              <a:rPr lang="ko-KR" altLang="en-US" dirty="0"/>
              <a:t>코드</a:t>
            </a:r>
            <a:r>
              <a:rPr lang="en-US" altLang="ko-KR" dirty="0"/>
              <a:t>, </a:t>
            </a:r>
            <a:r>
              <a:rPr lang="ko-KR" altLang="en-US" dirty="0"/>
              <a:t>링크 등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sz="24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전처리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및 모델 설계를 위한 코드 작성은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chatGPT-4o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를 이용함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en-US" altLang="ko-KR" sz="24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chatGPT</a:t>
            </a:r>
            <a:r>
              <a:rPr lang="ko-KR" altLang="ko-KR" sz="24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의 검색으로 </a:t>
            </a:r>
            <a:r>
              <a:rPr lang="en-US" altLang="ko-KR" sz="24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leaflet</a:t>
            </a:r>
            <a:r>
              <a:rPr lang="ko-KR" altLang="ko-KR" sz="24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으로 지도를 구현</a:t>
            </a:r>
            <a:endParaRPr lang="en-US" altLang="ko-KR" sz="2400" dirty="0">
              <a:solidFill>
                <a:srgbClr val="000000"/>
              </a:solidFill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000000"/>
                </a:solidFill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en-US" sz="2400" dirty="0">
                <a:solidFill>
                  <a:srgbClr val="000000"/>
                </a:solidFill>
                <a:ea typeface="맑은 고딕" panose="020B0503020000020004" pitchFamily="50" charset="-127"/>
                <a:cs typeface="Times New Roman" panose="02020603050405020304" pitchFamily="18" charset="0"/>
              </a:rPr>
              <a:t>데이터베이스 </a:t>
            </a:r>
            <a:r>
              <a:rPr lang="ko-KR" altLang="en-US" sz="2400" dirty="0" err="1">
                <a:solidFill>
                  <a:srgbClr val="000000"/>
                </a:solidFill>
                <a:ea typeface="맑은 고딕" panose="020B0503020000020004" pitchFamily="50" charset="-127"/>
                <a:cs typeface="Times New Roman" panose="02020603050405020304" pitchFamily="18" charset="0"/>
              </a:rPr>
              <a:t>쿼리문</a:t>
            </a:r>
            <a:r>
              <a:rPr lang="ko-KR" altLang="en-US" sz="2400" dirty="0">
                <a:solidFill>
                  <a:srgbClr val="000000"/>
                </a:solidFill>
                <a:ea typeface="맑은 고딕" panose="020B0503020000020004" pitchFamily="50" charset="-127"/>
                <a:cs typeface="Times New Roman" panose="02020603050405020304" pitchFamily="18" charset="0"/>
              </a:rPr>
              <a:t> 작성은 </a:t>
            </a:r>
            <a:r>
              <a:rPr lang="en-US" altLang="ko-KR" sz="2400" dirty="0" err="1">
                <a:solidFill>
                  <a:srgbClr val="000000"/>
                </a:solidFill>
                <a:ea typeface="맑은 고딕" panose="020B0503020000020004" pitchFamily="50" charset="-127"/>
                <a:cs typeface="Times New Roman" panose="02020603050405020304" pitchFamily="18" charset="0"/>
              </a:rPr>
              <a:t>chatGPT</a:t>
            </a:r>
            <a:r>
              <a:rPr lang="ko-KR" altLang="en-US" sz="2400" dirty="0">
                <a:solidFill>
                  <a:srgbClr val="000000"/>
                </a:solidFill>
                <a:ea typeface="맑은 고딕" panose="020B0503020000020004" pitchFamily="50" charset="-127"/>
                <a:cs typeface="Times New Roman" panose="02020603050405020304" pitchFamily="18" charset="0"/>
              </a:rPr>
              <a:t>를 이용</a:t>
            </a:r>
            <a:r>
              <a:rPr lang="en-US" altLang="ko-KR" sz="2400" dirty="0">
                <a:solidFill>
                  <a:srgbClr val="000000"/>
                </a:solidFill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altLang="ko-KR" sz="2400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5FCDA34-19C2-00E7-F26C-DE7D6A91654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08554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AE976-AB73-21FD-EFB0-EAAB53DA0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ADC1BA-9E4B-E31F-F289-E6DF6149F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9.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기타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F521F9-1503-3786-0485-86DD26D48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altLang="ko-KR" dirty="0"/>
              <a:t>GitHub </a:t>
            </a:r>
            <a:r>
              <a:rPr lang="ko-KR" altLang="en-US" dirty="0"/>
              <a:t>링크 또는 배포 </a:t>
            </a:r>
            <a:r>
              <a:rPr lang="en-US" altLang="ko-KR" dirty="0"/>
              <a:t>URL </a:t>
            </a:r>
            <a:r>
              <a:rPr lang="ko-KR" altLang="en-US" dirty="0"/>
              <a:t>제공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벡엔드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en-US" altLang="ko-KR" dirty="0">
                <a:hlinkClick r:id="rId2"/>
              </a:rPr>
              <a:t>https://github.com/zladmsgml</a:t>
            </a:r>
            <a:r>
              <a:rPr lang="en-US" altLang="ko-KR" dirty="0"/>
              <a:t> </a:t>
            </a:r>
            <a:endParaRPr lang="ko-KR" altLang="en-US" dirty="0"/>
          </a:p>
          <a:p>
            <a:pPr marL="0" indent="0">
              <a:buNone/>
            </a:pPr>
            <a:r>
              <a:rPr lang="ko-KR" altLang="en-US" dirty="0" err="1"/>
              <a:t>프런트엔드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en-US" altLang="ko-KR" dirty="0" err="1">
                <a:hlinkClick r:id="rId3"/>
              </a:rPr>
              <a:t>git@github.com:zooey-song</a:t>
            </a:r>
            <a:r>
              <a:rPr lang="en-US" altLang="ko-KR" dirty="0">
                <a:hlinkClick r:id="rId3"/>
              </a:rPr>
              <a:t>/haesinAIS2.git</a:t>
            </a:r>
            <a:r>
              <a:rPr lang="en-US" altLang="ko-KR" dirty="0"/>
              <a:t> </a:t>
            </a:r>
          </a:p>
          <a:p>
            <a:pPr marL="0" indent="0">
              <a:buNone/>
            </a:pPr>
            <a:r>
              <a:rPr lang="ko-KR" altLang="en-US" dirty="0"/>
              <a:t>데이터 분석 </a:t>
            </a:r>
            <a:r>
              <a:rPr lang="en-US" altLang="ko-KR"/>
              <a:t>- </a:t>
            </a:r>
            <a:r>
              <a:rPr lang="en-US" altLang="ko-KR">
                <a:hlinkClick r:id="rId4"/>
              </a:rPr>
              <a:t>https://github.com/jinwook525/AIproject</a:t>
            </a:r>
            <a:r>
              <a:rPr lang="en-US" altLang="ko-KR"/>
              <a:t> 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7D6BCBD-7A41-B1C6-AE54-AED3FFEB5347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69589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2C4166-7D5E-4247-8E14-A387C9631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10.</a:t>
            </a:r>
            <a:r>
              <a:rPr lang="ko-KR" altLang="en-US" dirty="0"/>
              <a:t>피드백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7F3C2B-753E-4225-B2C0-209995D05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목적성</a:t>
            </a:r>
            <a:r>
              <a:rPr lang="en-US" altLang="ko-KR" dirty="0"/>
              <a:t>, </a:t>
            </a:r>
            <a:r>
              <a:rPr lang="ko-KR" altLang="en-US" dirty="0"/>
              <a:t>비즈니스적 가치가 없음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단순히 </a:t>
            </a:r>
            <a:r>
              <a:rPr lang="ko-KR" altLang="en-US" dirty="0" err="1"/>
              <a:t>이런걸</a:t>
            </a:r>
            <a:r>
              <a:rPr lang="ko-KR" altLang="en-US" dirty="0"/>
              <a:t> 했다 정도 밖에 안됨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그렇다면 뭘 추가해야 하는가</a:t>
            </a:r>
            <a:r>
              <a:rPr lang="en-US" altLang="ko-KR" dirty="0"/>
              <a:t>? </a:t>
            </a:r>
            <a:r>
              <a:rPr lang="ko-KR" altLang="en-US" dirty="0"/>
              <a:t>이걸 이용하여 불법조업을 방지하거나</a:t>
            </a:r>
            <a:r>
              <a:rPr lang="en-US" altLang="ko-KR" dirty="0"/>
              <a:t>, </a:t>
            </a:r>
            <a:r>
              <a:rPr lang="ko-KR" altLang="en-US" dirty="0"/>
              <a:t>표류된 선박 구조를 </a:t>
            </a:r>
            <a:r>
              <a:rPr lang="ko-KR" altLang="en-US" dirty="0" err="1"/>
              <a:t>돕는다던가</a:t>
            </a:r>
            <a:r>
              <a:rPr lang="en-US" altLang="ko-KR" dirty="0"/>
              <a:t>. </a:t>
            </a:r>
            <a:r>
              <a:rPr lang="ko-KR" altLang="en-US" dirty="0"/>
              <a:t>와 같은 </a:t>
            </a:r>
            <a:r>
              <a:rPr lang="ko-KR" altLang="en-US" dirty="0" err="1"/>
              <a:t>비즈니스적인</a:t>
            </a:r>
            <a:r>
              <a:rPr lang="ko-KR" altLang="en-US" dirty="0"/>
              <a:t> 부분이 필요함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53858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7691E-B264-372C-9C35-AABFCA603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C2C8E7-CD2C-3869-DAD5-6714CAE0E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2.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배경 및 문제 설명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241F12-C8FF-2538-9EE5-0B2664D71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2.2 </a:t>
            </a:r>
            <a:r>
              <a:rPr lang="ko-KR" altLang="en-US" dirty="0"/>
              <a:t>프로젝트 필요성 및 목표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〮필요성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기존의 </a:t>
            </a:r>
            <a:r>
              <a:rPr lang="en-US" altLang="ko-KR" dirty="0"/>
              <a:t>AIS </a:t>
            </a:r>
            <a:r>
              <a:rPr lang="ko-KR" altLang="en-US" dirty="0"/>
              <a:t>시스템은 직전 데이터와 </a:t>
            </a:r>
            <a:r>
              <a:rPr lang="ko-KR" altLang="en-US" b="1" dirty="0"/>
              <a:t>단순 물리 계산식을 기반</a:t>
            </a:r>
            <a:r>
              <a:rPr lang="ko-KR" altLang="en-US" dirty="0"/>
              <a:t>으로 선박의 위치를 예측하기 때문에</a:t>
            </a:r>
            <a:r>
              <a:rPr lang="en-US" altLang="ko-KR" dirty="0"/>
              <a:t>, </a:t>
            </a:r>
            <a:r>
              <a:rPr lang="ko-KR" altLang="en-US" dirty="0"/>
              <a:t>조류 및 해양</a:t>
            </a:r>
            <a:r>
              <a:rPr lang="ko-KR" altLang="en-US" b="1" dirty="0"/>
              <a:t> 기상 변화 등의 영향을 반영하지 못하며</a:t>
            </a:r>
            <a:r>
              <a:rPr lang="en-US" altLang="ko-KR" dirty="0"/>
              <a:t>, </a:t>
            </a:r>
            <a:r>
              <a:rPr lang="ko-KR" altLang="en-US" b="1" dirty="0"/>
              <a:t>데이터 소실이 발생할 경우 정확한 항해 경로 예측이 어려운 한계</a:t>
            </a:r>
            <a:r>
              <a:rPr lang="ko-KR" altLang="en-US" dirty="0"/>
              <a:t>가 있음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D5A68DA-EBA4-3F45-C6B0-20549EFF09E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674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BC473-517E-AD84-301F-35839C491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13FB92-A6E1-235E-B23B-6D86B553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2.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배경 및 문제 설명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712A3D-35CE-88EF-8E8E-3A82376FC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2.2 </a:t>
            </a:r>
            <a:r>
              <a:rPr lang="ko-KR" altLang="en-US" dirty="0"/>
              <a:t>프로젝트 필요성 및 목표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〮 목표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en-US" altLang="ko-KR" b="1" dirty="0"/>
              <a:t>AIS </a:t>
            </a:r>
            <a:r>
              <a:rPr lang="ko-KR" altLang="en-US" b="1" dirty="0"/>
              <a:t>데이터 및 해양 기상 데이터를 활용한 선박 이동 경로 예측 </a:t>
            </a:r>
            <a:r>
              <a:rPr lang="en-US" altLang="ko-KR" dirty="0"/>
              <a:t>AI </a:t>
            </a:r>
            <a:r>
              <a:rPr lang="ko-KR" altLang="en-US" dirty="0"/>
              <a:t>모델을 개발하고</a:t>
            </a:r>
            <a:r>
              <a:rPr lang="en-US" altLang="ko-KR" dirty="0"/>
              <a:t>, </a:t>
            </a:r>
            <a:r>
              <a:rPr lang="ko-KR" altLang="en-US" dirty="0"/>
              <a:t>이를 웹 서비스로 구현하여 </a:t>
            </a:r>
            <a:r>
              <a:rPr lang="ko-KR" altLang="en-US" b="1" dirty="0"/>
              <a:t>실시간으로 위치 예측 </a:t>
            </a:r>
            <a:r>
              <a:rPr lang="ko-KR" altLang="en-US" dirty="0"/>
              <a:t>결과를 제공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FE81A72-F881-F7C5-EEB2-AA8ECC864234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438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86E19-A9F8-81CB-ACD0-6BA6D9C95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2173DF-C550-B75B-D213-06B2D75B0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3.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요구사항 수집 및 분석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9C3EBC-780B-DDFD-0F83-737924DB6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574" y="1825625"/>
            <a:ext cx="10896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3.1 </a:t>
            </a:r>
            <a:r>
              <a:rPr lang="ko-KR" altLang="en-US" dirty="0"/>
              <a:t>서비스 요구사항</a:t>
            </a:r>
            <a:r>
              <a:rPr lang="en-US" altLang="ko-KR" dirty="0"/>
              <a:t>/</a:t>
            </a:r>
            <a:r>
              <a:rPr lang="ko-KR" altLang="en-US" dirty="0"/>
              <a:t>웹서비스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수신되는 신호를 기반으로 </a:t>
            </a:r>
            <a:r>
              <a:rPr lang="ko-KR" altLang="en-US" b="1" dirty="0"/>
              <a:t>선박들의 현재 위치</a:t>
            </a:r>
            <a:r>
              <a:rPr lang="ko-KR" altLang="en-US" dirty="0"/>
              <a:t>를 전시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en-US" altLang="ko-KR" b="1" dirty="0"/>
              <a:t>5</a:t>
            </a:r>
            <a:r>
              <a:rPr lang="ko-KR" altLang="en-US" b="1" dirty="0"/>
              <a:t>분</a:t>
            </a:r>
            <a:r>
              <a:rPr lang="ko-KR" altLang="en-US" dirty="0"/>
              <a:t>이 지나도 신호가 수신되지 않는 선박은 </a:t>
            </a:r>
            <a:r>
              <a:rPr lang="ko-KR" altLang="en-US" b="1" dirty="0"/>
              <a:t>위치를 예측</a:t>
            </a:r>
            <a:r>
              <a:rPr lang="ko-KR" altLang="en-US" dirty="0"/>
              <a:t>하여 전시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다시 신호가 들어오면 해당 신호의 위치를 표시</a:t>
            </a:r>
          </a:p>
          <a:p>
            <a:pPr marL="0" indent="0">
              <a:buNone/>
            </a:pPr>
            <a:r>
              <a:rPr lang="en-US" altLang="ko-KR" dirty="0"/>
              <a:t>-AIS </a:t>
            </a:r>
            <a:r>
              <a:rPr lang="ko-KR" altLang="en-US" dirty="0"/>
              <a:t>소실 시 항해 경로를 예측하여 예측한 데이터를 지도에 표시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2E8DD65-7B9E-0487-04BA-4DADE8F03291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153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3623</Words>
  <Application>Microsoft Office PowerPoint</Application>
  <PresentationFormat>와이드스크린</PresentationFormat>
  <Paragraphs>423</Paragraphs>
  <Slides>64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64</vt:i4>
      </vt:variant>
    </vt:vector>
  </HeadingPairs>
  <TitlesOfParts>
    <vt:vector size="71" baseType="lpstr">
      <vt:lpstr>HY헤드라인M</vt:lpstr>
      <vt:lpstr>굴림</vt:lpstr>
      <vt:lpstr>Malgun Gothic</vt:lpstr>
      <vt:lpstr>Malgun Gothic</vt:lpstr>
      <vt:lpstr>함초롬바탕</vt:lpstr>
      <vt:lpstr>Arial</vt:lpstr>
      <vt:lpstr>Office 테마</vt:lpstr>
      <vt:lpstr>PowerPoint 프레젠테이션</vt:lpstr>
      <vt:lpstr>목차</vt:lpstr>
      <vt:lpstr>1.프로젝트 개요</vt:lpstr>
      <vt:lpstr>1.프로젝트 개요</vt:lpstr>
      <vt:lpstr>1.프로젝트 개요</vt:lpstr>
      <vt:lpstr>2. 프로젝트 배경 및 문제 설명</vt:lpstr>
      <vt:lpstr>2. 프로젝트 배경 및 문제 설명</vt:lpstr>
      <vt:lpstr>2. 프로젝트 배경 및 문제 설명</vt:lpstr>
      <vt:lpstr>3. 요구사항 수집 및 분석</vt:lpstr>
      <vt:lpstr>3. 요구사항 수집 및 분석</vt:lpstr>
      <vt:lpstr>4. 소스 데이터세트와 전처리 변환 작업</vt:lpstr>
      <vt:lpstr>4. 소스 데이터세트와 전처리 변환 작업</vt:lpstr>
      <vt:lpstr>4. 소스 데이터세트와 전처리 변환 작업</vt:lpstr>
      <vt:lpstr>4. 소스 데이터세트와 전처리 변환 작업</vt:lpstr>
      <vt:lpstr>4. 소스 데이터세트와 전처리 변환 작업</vt:lpstr>
      <vt:lpstr>4. 소스 데이터세트와 전처리 변환 작업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6. 결과 및 시연</vt:lpstr>
      <vt:lpstr>6. 결과 및 시연</vt:lpstr>
      <vt:lpstr>6. 결과 및 시연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7. 팀구성원별 기여 내용 및 학습 경험</vt:lpstr>
      <vt:lpstr>8. 참조 자료 및 부록</vt:lpstr>
      <vt:lpstr>9. 기타</vt:lpstr>
      <vt:lpstr>10.피드백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66</cp:revision>
  <dcterms:created xsi:type="dcterms:W3CDTF">2025-02-16T08:15:46Z</dcterms:created>
  <dcterms:modified xsi:type="dcterms:W3CDTF">2025-02-19T07:45:23Z</dcterms:modified>
</cp:coreProperties>
</file>

<file path=docProps/thumbnail.jpeg>
</file>